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9"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D5B3"/>
    <a:srgbClr val="23A696"/>
    <a:srgbClr val="0044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4" d="100"/>
          <a:sy n="64" d="100"/>
        </p:scale>
        <p:origin x="76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ACD5C5-37BD-439E-9E17-C66CF402E908}" type="datetimeFigureOut">
              <a:rPr lang="en-US" smtClean="0"/>
              <a:t>7/30/2020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B5DFC-B2B1-4F2B-AEBE-E5957788D736}" type="slidenum">
              <a:rPr lang="en-US" smtClean="0"/>
              <a:t>‹#›</a:t>
            </a:fld>
            <a:endParaRPr lang="en-US"/>
          </a:p>
        </p:txBody>
      </p:sp>
    </p:spTree>
    <p:extLst>
      <p:ext uri="{BB962C8B-B14F-4D97-AF65-F5344CB8AC3E}">
        <p14:creationId xmlns:p14="http://schemas.microsoft.com/office/powerpoint/2010/main" val="351378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2</a:t>
            </a:fld>
            <a:endParaRPr lang="en-US"/>
          </a:p>
        </p:txBody>
      </p:sp>
    </p:spTree>
    <p:extLst>
      <p:ext uri="{BB962C8B-B14F-4D97-AF65-F5344CB8AC3E}">
        <p14:creationId xmlns:p14="http://schemas.microsoft.com/office/powerpoint/2010/main" val="17506507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11</a:t>
            </a:fld>
            <a:endParaRPr lang="en-US"/>
          </a:p>
        </p:txBody>
      </p:sp>
    </p:spTree>
    <p:extLst>
      <p:ext uri="{BB962C8B-B14F-4D97-AF65-F5344CB8AC3E}">
        <p14:creationId xmlns:p14="http://schemas.microsoft.com/office/powerpoint/2010/main" val="1327697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12</a:t>
            </a:fld>
            <a:endParaRPr lang="en-US"/>
          </a:p>
        </p:txBody>
      </p:sp>
    </p:spTree>
    <p:extLst>
      <p:ext uri="{BB962C8B-B14F-4D97-AF65-F5344CB8AC3E}">
        <p14:creationId xmlns:p14="http://schemas.microsoft.com/office/powerpoint/2010/main" val="12626447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13</a:t>
            </a:fld>
            <a:endParaRPr lang="en-US"/>
          </a:p>
        </p:txBody>
      </p:sp>
    </p:spTree>
    <p:extLst>
      <p:ext uri="{BB962C8B-B14F-4D97-AF65-F5344CB8AC3E}">
        <p14:creationId xmlns:p14="http://schemas.microsoft.com/office/powerpoint/2010/main" val="2442594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14</a:t>
            </a:fld>
            <a:endParaRPr lang="en-US"/>
          </a:p>
        </p:txBody>
      </p:sp>
    </p:spTree>
    <p:extLst>
      <p:ext uri="{BB962C8B-B14F-4D97-AF65-F5344CB8AC3E}">
        <p14:creationId xmlns:p14="http://schemas.microsoft.com/office/powerpoint/2010/main" val="3288768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15</a:t>
            </a:fld>
            <a:endParaRPr lang="en-US"/>
          </a:p>
        </p:txBody>
      </p:sp>
    </p:spTree>
    <p:extLst>
      <p:ext uri="{BB962C8B-B14F-4D97-AF65-F5344CB8AC3E}">
        <p14:creationId xmlns:p14="http://schemas.microsoft.com/office/powerpoint/2010/main" val="2489214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16</a:t>
            </a:fld>
            <a:endParaRPr lang="en-US"/>
          </a:p>
        </p:txBody>
      </p:sp>
    </p:spTree>
    <p:extLst>
      <p:ext uri="{BB962C8B-B14F-4D97-AF65-F5344CB8AC3E}">
        <p14:creationId xmlns:p14="http://schemas.microsoft.com/office/powerpoint/2010/main" val="33274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17</a:t>
            </a:fld>
            <a:endParaRPr lang="en-US"/>
          </a:p>
        </p:txBody>
      </p:sp>
    </p:spTree>
    <p:extLst>
      <p:ext uri="{BB962C8B-B14F-4D97-AF65-F5344CB8AC3E}">
        <p14:creationId xmlns:p14="http://schemas.microsoft.com/office/powerpoint/2010/main" val="313690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18</a:t>
            </a:fld>
            <a:endParaRPr lang="en-US"/>
          </a:p>
        </p:txBody>
      </p:sp>
    </p:spTree>
    <p:extLst>
      <p:ext uri="{BB962C8B-B14F-4D97-AF65-F5344CB8AC3E}">
        <p14:creationId xmlns:p14="http://schemas.microsoft.com/office/powerpoint/2010/main" val="2209238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19</a:t>
            </a:fld>
            <a:endParaRPr lang="en-US"/>
          </a:p>
        </p:txBody>
      </p:sp>
    </p:spTree>
    <p:extLst>
      <p:ext uri="{BB962C8B-B14F-4D97-AF65-F5344CB8AC3E}">
        <p14:creationId xmlns:p14="http://schemas.microsoft.com/office/powerpoint/2010/main" val="1848999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20</a:t>
            </a:fld>
            <a:endParaRPr lang="en-US"/>
          </a:p>
        </p:txBody>
      </p:sp>
    </p:spTree>
    <p:extLst>
      <p:ext uri="{BB962C8B-B14F-4D97-AF65-F5344CB8AC3E}">
        <p14:creationId xmlns:p14="http://schemas.microsoft.com/office/powerpoint/2010/main" val="51012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3</a:t>
            </a:fld>
            <a:endParaRPr lang="en-US"/>
          </a:p>
        </p:txBody>
      </p:sp>
    </p:spTree>
    <p:extLst>
      <p:ext uri="{BB962C8B-B14F-4D97-AF65-F5344CB8AC3E}">
        <p14:creationId xmlns:p14="http://schemas.microsoft.com/office/powerpoint/2010/main" val="358742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21</a:t>
            </a:fld>
            <a:endParaRPr lang="en-US"/>
          </a:p>
        </p:txBody>
      </p:sp>
    </p:spTree>
    <p:extLst>
      <p:ext uri="{BB962C8B-B14F-4D97-AF65-F5344CB8AC3E}">
        <p14:creationId xmlns:p14="http://schemas.microsoft.com/office/powerpoint/2010/main" val="3925974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4</a:t>
            </a:fld>
            <a:endParaRPr lang="en-US"/>
          </a:p>
        </p:txBody>
      </p:sp>
    </p:spTree>
    <p:extLst>
      <p:ext uri="{BB962C8B-B14F-4D97-AF65-F5344CB8AC3E}">
        <p14:creationId xmlns:p14="http://schemas.microsoft.com/office/powerpoint/2010/main" val="1231878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5</a:t>
            </a:fld>
            <a:endParaRPr lang="en-US"/>
          </a:p>
        </p:txBody>
      </p:sp>
    </p:spTree>
    <p:extLst>
      <p:ext uri="{BB962C8B-B14F-4D97-AF65-F5344CB8AC3E}">
        <p14:creationId xmlns:p14="http://schemas.microsoft.com/office/powerpoint/2010/main" val="2340405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6</a:t>
            </a:fld>
            <a:endParaRPr lang="en-US"/>
          </a:p>
        </p:txBody>
      </p:sp>
    </p:spTree>
    <p:extLst>
      <p:ext uri="{BB962C8B-B14F-4D97-AF65-F5344CB8AC3E}">
        <p14:creationId xmlns:p14="http://schemas.microsoft.com/office/powerpoint/2010/main" val="250149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7</a:t>
            </a:fld>
            <a:endParaRPr lang="en-US"/>
          </a:p>
        </p:txBody>
      </p:sp>
    </p:spTree>
    <p:extLst>
      <p:ext uri="{BB962C8B-B14F-4D97-AF65-F5344CB8AC3E}">
        <p14:creationId xmlns:p14="http://schemas.microsoft.com/office/powerpoint/2010/main" val="151814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8</a:t>
            </a:fld>
            <a:endParaRPr lang="en-US"/>
          </a:p>
        </p:txBody>
      </p:sp>
    </p:spTree>
    <p:extLst>
      <p:ext uri="{BB962C8B-B14F-4D97-AF65-F5344CB8AC3E}">
        <p14:creationId xmlns:p14="http://schemas.microsoft.com/office/powerpoint/2010/main" val="3645232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9</a:t>
            </a:fld>
            <a:endParaRPr lang="en-US"/>
          </a:p>
        </p:txBody>
      </p:sp>
    </p:spTree>
    <p:extLst>
      <p:ext uri="{BB962C8B-B14F-4D97-AF65-F5344CB8AC3E}">
        <p14:creationId xmlns:p14="http://schemas.microsoft.com/office/powerpoint/2010/main" val="4020965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BAB5DFC-B2B1-4F2B-AEBE-E5957788D736}" type="slidenum">
              <a:rPr lang="en-US" smtClean="0"/>
              <a:t>10</a:t>
            </a:fld>
            <a:endParaRPr lang="en-US"/>
          </a:p>
        </p:txBody>
      </p:sp>
    </p:spTree>
    <p:extLst>
      <p:ext uri="{BB962C8B-B14F-4D97-AF65-F5344CB8AC3E}">
        <p14:creationId xmlns:p14="http://schemas.microsoft.com/office/powerpoint/2010/main" val="935724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59BFD8A-8FA7-4DBA-87C1-7B6A45D04C74}" type="datetime1">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150268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B4FF3D-1EB7-4492-8D2A-8FE509355E26}" type="datetime1">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3435284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82D14D-992E-467A-B0C7-655AF964F69D}" type="datetime1">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171819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77DAE71-EE79-43F3-A52E-26597F2EFB84}" type="datetime1">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142753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2027C3-4740-462C-B3A1-94AB5D981F04}" type="datetime1">
              <a:rPr lang="en-US" smtClean="0"/>
              <a:t>7/30/2020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2911632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01D5C0B-A69D-4DC5-83E7-7DE78CD749B0}" type="datetime1">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957952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169546-2CD9-466D-9937-86FB8762A2CA}" type="datetime1">
              <a:rPr lang="en-US" smtClean="0"/>
              <a:t>7/30/2020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1404418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355975-EF80-4F37-9134-895CFBE62992}" type="datetime1">
              <a:rPr lang="en-US" smtClean="0"/>
              <a:t>7/30/2020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367334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A7FFC-BE68-4573-B2DF-9B49FD26B82B}" type="datetime1">
              <a:rPr lang="en-US" smtClean="0"/>
              <a:t>7/30/2020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1608133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DBFE7-D38E-49F8-A3E1-49A1107DF930}" type="datetime1">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230382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450CF2-10E8-4797-9322-445457F8677A}" type="datetime1">
              <a:rPr lang="en-US" smtClean="0"/>
              <a:t>7/30/2020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715F1C-550A-444D-BDE8-79E809B23998}" type="slidenum">
              <a:rPr lang="en-US" smtClean="0"/>
              <a:t>‹#›</a:t>
            </a:fld>
            <a:endParaRPr lang="en-US"/>
          </a:p>
        </p:txBody>
      </p:sp>
    </p:spTree>
    <p:extLst>
      <p:ext uri="{BB962C8B-B14F-4D97-AF65-F5344CB8AC3E}">
        <p14:creationId xmlns:p14="http://schemas.microsoft.com/office/powerpoint/2010/main" val="86766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239F6-23FE-41BA-8D9B-6CA65280D2E3}" type="datetime1">
              <a:rPr lang="en-US" smtClean="0"/>
              <a:t>7/30/2020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715F1C-550A-444D-BDE8-79E809B23998}" type="slidenum">
              <a:rPr lang="en-US" smtClean="0"/>
              <a:t>‹#›</a:t>
            </a:fld>
            <a:endParaRPr lang="en-US"/>
          </a:p>
        </p:txBody>
      </p:sp>
    </p:spTree>
    <p:extLst>
      <p:ext uri="{BB962C8B-B14F-4D97-AF65-F5344CB8AC3E}">
        <p14:creationId xmlns:p14="http://schemas.microsoft.com/office/powerpoint/2010/main" val="4025720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hyperlink" Target="https://www.geeksforgeeks.org/elbow-method-for-optimal-value-of-k-in-kmean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geo.nyu.edu/catalog/nyu_2451_34572" TargetMode="External"/><Relationship Id="rId4" Type="http://schemas.openxmlformats.org/officeDocument/2006/relationships/hyperlink" Target="https://en.wikipedia.org/wiki/List_of_neighborhoods_in_Detroi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s://foursquare.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s://www.cdxtech.com/tools/demographicdat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en.wikipedia.org/wiki/K-means_cluste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78505" y="1716374"/>
            <a:ext cx="7922302" cy="923330"/>
          </a:xfrm>
          <a:prstGeom prst="rect">
            <a:avLst/>
          </a:prstGeom>
          <a:noFill/>
        </p:spPr>
        <p:txBody>
          <a:bodyPr wrap="square" rtlCol="0">
            <a:spAutoFit/>
          </a:bodyPr>
          <a:lstStyle/>
          <a:p>
            <a:pPr algn="ctr"/>
            <a:r>
              <a:rPr lang="en-US" sz="5400" dirty="0" smtClean="0">
                <a:solidFill>
                  <a:srgbClr val="004445"/>
                </a:solidFill>
                <a:latin typeface="Stencil" panose="040409050D0802020404" pitchFamily="82" charset="0"/>
              </a:rPr>
              <a:t>The Detroit Project</a:t>
            </a:r>
            <a:endParaRPr lang="en-US" sz="5400" dirty="0">
              <a:solidFill>
                <a:srgbClr val="004445"/>
              </a:solidFill>
              <a:latin typeface="Stencil" panose="040409050D0802020404" pitchFamily="82" charset="0"/>
            </a:endParaRPr>
          </a:p>
        </p:txBody>
      </p:sp>
      <p:sp>
        <p:nvSpPr>
          <p:cNvPr id="4" name="TextBox 3"/>
          <p:cNvSpPr txBox="1"/>
          <p:nvPr/>
        </p:nvSpPr>
        <p:spPr>
          <a:xfrm>
            <a:off x="5598826" y="3200400"/>
            <a:ext cx="921895" cy="769441"/>
          </a:xfrm>
          <a:prstGeom prst="rect">
            <a:avLst/>
          </a:prstGeom>
          <a:noFill/>
        </p:spPr>
        <p:txBody>
          <a:bodyPr wrap="square" rtlCol="0">
            <a:spAutoFit/>
          </a:bodyPr>
          <a:lstStyle/>
          <a:p>
            <a:r>
              <a:rPr lang="en-US" sz="4400" dirty="0" smtClean="0">
                <a:solidFill>
                  <a:srgbClr val="9FD5B3"/>
                </a:solidFill>
                <a:latin typeface="Stencil" panose="040409050D0802020404" pitchFamily="82" charset="0"/>
              </a:rPr>
              <a:t>by</a:t>
            </a:r>
            <a:endParaRPr lang="en-US" sz="4400" dirty="0">
              <a:solidFill>
                <a:srgbClr val="9FD5B3"/>
              </a:solidFill>
              <a:latin typeface="Stencil" panose="040409050D0802020404" pitchFamily="82" charset="0"/>
            </a:endParaRPr>
          </a:p>
        </p:txBody>
      </p:sp>
      <p:sp>
        <p:nvSpPr>
          <p:cNvPr id="5" name="TextBox 4"/>
          <p:cNvSpPr txBox="1"/>
          <p:nvPr/>
        </p:nvSpPr>
        <p:spPr>
          <a:xfrm>
            <a:off x="3170420" y="4459574"/>
            <a:ext cx="5673777" cy="1323439"/>
          </a:xfrm>
          <a:prstGeom prst="rect">
            <a:avLst/>
          </a:prstGeom>
          <a:noFill/>
        </p:spPr>
        <p:txBody>
          <a:bodyPr wrap="square" rtlCol="0">
            <a:spAutoFit/>
          </a:bodyPr>
          <a:lstStyle/>
          <a:p>
            <a:pPr algn="ctr"/>
            <a:r>
              <a:rPr lang="en-US" sz="4000" dirty="0" smtClean="0">
                <a:solidFill>
                  <a:srgbClr val="23A696"/>
                </a:solidFill>
                <a:latin typeface="Stencil" panose="040409050D0802020404" pitchFamily="82" charset="0"/>
              </a:rPr>
              <a:t>Nikhil Hodarkar</a:t>
            </a:r>
          </a:p>
          <a:p>
            <a:pPr algn="ctr"/>
            <a:r>
              <a:rPr lang="en-US" sz="4000" dirty="0" smtClean="0">
                <a:solidFill>
                  <a:srgbClr val="23A696"/>
                </a:solidFill>
                <a:latin typeface="Stencil" panose="040409050D0802020404" pitchFamily="82" charset="0"/>
              </a:rPr>
              <a:t>July 29, 2020</a:t>
            </a:r>
            <a:endParaRPr lang="en-US" sz="4000" dirty="0">
              <a:solidFill>
                <a:srgbClr val="23A696"/>
              </a:solidFill>
              <a:latin typeface="Stencil" panose="040409050D0802020404" pitchFamily="82" charset="0"/>
            </a:endParaRPr>
          </a:p>
        </p:txBody>
      </p:sp>
      <p:pic>
        <p:nvPicPr>
          <p:cNvPr id="6" name="Picture 5"/>
          <p:cNvPicPr>
            <a:picLocks noChangeAspect="1"/>
          </p:cNvPicPr>
          <p:nvPr/>
        </p:nvPicPr>
        <p:blipFill>
          <a:blip r:embed="rId2"/>
          <a:stretch>
            <a:fillRect/>
          </a:stretch>
        </p:blipFill>
        <p:spPr>
          <a:xfrm>
            <a:off x="226850" y="5169103"/>
            <a:ext cx="1256823" cy="1409075"/>
          </a:xfrm>
          <a:prstGeom prst="rect">
            <a:avLst/>
          </a:prstGeom>
        </p:spPr>
      </p:pic>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9" name="Rectangle 8"/>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154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10</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1477328"/>
          </a:xfrm>
          <a:prstGeom prst="rect">
            <a:avLst/>
          </a:prstGeom>
          <a:noFill/>
        </p:spPr>
        <p:txBody>
          <a:bodyPr wrap="square" rtlCol="0">
            <a:spAutoFit/>
          </a:bodyPr>
          <a:lstStyle/>
          <a:p>
            <a:r>
              <a:rPr lang="en-US" b="1" u="sng" dirty="0"/>
              <a:t>Step 3 – Identify Top 10 Venues of Each Neighborhood</a:t>
            </a:r>
            <a:r>
              <a:rPr lang="en-US" dirty="0" smtClean="0"/>
              <a:t>:</a:t>
            </a:r>
          </a:p>
          <a:p>
            <a:pPr marL="285750" indent="-285750">
              <a:buFont typeface="Arial" panose="020B0604020202020204" pitchFamily="34" charset="0"/>
              <a:buChar char="•"/>
            </a:pPr>
            <a:r>
              <a:rPr lang="en-US" dirty="0"/>
              <a:t>Before doing the clustering analysis, we can use the matrix of venue category means to identify the top 10 venues for each neighborhood, based on frequency of venue type.  This information will be used in the “Results and Analysis” section.  </a:t>
            </a:r>
            <a:endParaRPr lang="en-US" dirty="0" smtClean="0"/>
          </a:p>
          <a:p>
            <a:pPr marL="285750" indent="-285750">
              <a:buFont typeface="Arial" panose="020B0604020202020204" pitchFamily="34" charset="0"/>
              <a:buChar char="•"/>
            </a:pPr>
            <a:r>
              <a:rPr lang="en-US" dirty="0" smtClean="0"/>
              <a:t>The </a:t>
            </a:r>
            <a:r>
              <a:rPr lang="en-US" dirty="0"/>
              <a:t>resulting data frame head looks like this:</a:t>
            </a:r>
          </a:p>
        </p:txBody>
      </p:sp>
      <p:pic>
        <p:nvPicPr>
          <p:cNvPr id="22" name="Picture 21"/>
          <p:cNvPicPr/>
          <p:nvPr/>
        </p:nvPicPr>
        <p:blipFill>
          <a:blip r:embed="rId4"/>
          <a:stretch>
            <a:fillRect/>
          </a:stretch>
        </p:blipFill>
        <p:spPr>
          <a:xfrm>
            <a:off x="1220448" y="2256819"/>
            <a:ext cx="7039131" cy="2845462"/>
          </a:xfrm>
          <a:prstGeom prst="rect">
            <a:avLst/>
          </a:prstGeom>
        </p:spPr>
      </p:pic>
    </p:spTree>
    <p:extLst>
      <p:ext uri="{BB962C8B-B14F-4D97-AF65-F5344CB8AC3E}">
        <p14:creationId xmlns:p14="http://schemas.microsoft.com/office/powerpoint/2010/main" val="1461156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11</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2862322"/>
          </a:xfrm>
          <a:prstGeom prst="rect">
            <a:avLst/>
          </a:prstGeom>
          <a:noFill/>
        </p:spPr>
        <p:txBody>
          <a:bodyPr wrap="square" rtlCol="0">
            <a:spAutoFit/>
          </a:bodyPr>
          <a:lstStyle/>
          <a:p>
            <a:r>
              <a:rPr lang="en-US" b="1" u="sng" dirty="0"/>
              <a:t>Step 4 – Use Elbow Method to Identify an Acceptable Number of Clusters</a:t>
            </a:r>
            <a:r>
              <a:rPr lang="en-US" dirty="0" smtClean="0"/>
              <a:t>:</a:t>
            </a:r>
          </a:p>
          <a:p>
            <a:pPr marL="285750" indent="-285750">
              <a:buFont typeface="Arial" panose="020B0604020202020204" pitchFamily="34" charset="0"/>
              <a:buChar char="•"/>
            </a:pPr>
            <a:r>
              <a:rPr lang="en-US" dirty="0"/>
              <a:t>The elbow method was used to determine the optimal number of clusters, however, a true optimal number was not identified.  </a:t>
            </a:r>
            <a:endParaRPr lang="en-US" dirty="0" smtClean="0"/>
          </a:p>
          <a:p>
            <a:pPr marL="285750" indent="-285750">
              <a:buFont typeface="Arial" panose="020B0604020202020204" pitchFamily="34" charset="0"/>
              <a:buChar char="•"/>
            </a:pPr>
            <a:r>
              <a:rPr lang="en-US" dirty="0" smtClean="0"/>
              <a:t>The </a:t>
            </a:r>
            <a:r>
              <a:rPr lang="en-US" dirty="0"/>
              <a:t>sum of squared distances between the data points and the cluster centers (the “inertia”) continued to decrease in an approximately linear fashion without a clear inflection point.  </a:t>
            </a:r>
            <a:endParaRPr lang="en-US" dirty="0"/>
          </a:p>
          <a:p>
            <a:pPr marL="285750" indent="-285750">
              <a:buFont typeface="Arial" panose="020B0604020202020204" pitchFamily="34" charset="0"/>
              <a:buChar char="•"/>
            </a:pPr>
            <a:r>
              <a:rPr lang="en-US" dirty="0" smtClean="0"/>
              <a:t>The </a:t>
            </a:r>
            <a:r>
              <a:rPr lang="en-US" dirty="0"/>
              <a:t>goal is to get meaningful clusters with related data points.  Accordingly, the </a:t>
            </a:r>
            <a:r>
              <a:rPr lang="en-US" b="1" dirty="0"/>
              <a:t>number of clusters</a:t>
            </a:r>
            <a:r>
              <a:rPr lang="en-US" dirty="0"/>
              <a:t> was set to </a:t>
            </a:r>
            <a:r>
              <a:rPr lang="en-US" b="1" dirty="0"/>
              <a:t>100</a:t>
            </a:r>
            <a:r>
              <a:rPr lang="en-US" dirty="0"/>
              <a:t>, which </a:t>
            </a:r>
            <a:r>
              <a:rPr lang="en-US" b="1" dirty="0"/>
              <a:t>yielded 3 moderately sized clusters</a:t>
            </a:r>
            <a:r>
              <a:rPr lang="en-US" dirty="0"/>
              <a:t> that each contained both Detroit and New York neighborhoods</a:t>
            </a:r>
            <a:r>
              <a:rPr lang="en-US" dirty="0" smtClean="0"/>
              <a:t>.</a:t>
            </a:r>
          </a:p>
          <a:p>
            <a:pPr marL="285750" indent="-285750">
              <a:buFont typeface="Arial" panose="020B0604020202020204" pitchFamily="34" charset="0"/>
              <a:buChar char="•"/>
            </a:pPr>
            <a:r>
              <a:rPr lang="en-US" dirty="0" smtClean="0"/>
              <a:t>Elbow </a:t>
            </a:r>
            <a:r>
              <a:rPr lang="en-US" dirty="0"/>
              <a:t>method information from </a:t>
            </a:r>
            <a:r>
              <a:rPr lang="en-US" u="sng" dirty="0">
                <a:hlinkClick r:id="rId4"/>
              </a:rPr>
              <a:t>https://www.geeksforgeeks.org/elbow-method-for-optimal-value-of-k-in-kmeans/</a:t>
            </a:r>
            <a:endParaRPr lang="en-US" dirty="0"/>
          </a:p>
        </p:txBody>
      </p:sp>
      <p:pic>
        <p:nvPicPr>
          <p:cNvPr id="23" name="Picture 22"/>
          <p:cNvPicPr/>
          <p:nvPr/>
        </p:nvPicPr>
        <p:blipFill>
          <a:blip r:embed="rId5"/>
          <a:stretch>
            <a:fillRect/>
          </a:stretch>
        </p:blipFill>
        <p:spPr>
          <a:xfrm>
            <a:off x="4387123" y="3421434"/>
            <a:ext cx="3114675" cy="2123440"/>
          </a:xfrm>
          <a:prstGeom prst="rect">
            <a:avLst/>
          </a:prstGeom>
        </p:spPr>
      </p:pic>
    </p:spTree>
    <p:extLst>
      <p:ext uri="{BB962C8B-B14F-4D97-AF65-F5344CB8AC3E}">
        <p14:creationId xmlns:p14="http://schemas.microsoft.com/office/powerpoint/2010/main" val="4624648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12</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923330"/>
          </a:xfrm>
          <a:prstGeom prst="rect">
            <a:avLst/>
          </a:prstGeom>
          <a:noFill/>
        </p:spPr>
        <p:txBody>
          <a:bodyPr wrap="square" rtlCol="0">
            <a:spAutoFit/>
          </a:bodyPr>
          <a:lstStyle/>
          <a:p>
            <a:r>
              <a:rPr lang="en-US" b="1" u="sng" dirty="0" smtClean="0"/>
              <a:t>Results &amp; Analysis</a:t>
            </a:r>
            <a:r>
              <a:rPr lang="en-US" dirty="0" smtClean="0"/>
              <a:t>:</a:t>
            </a:r>
            <a:endParaRPr lang="en-US" u="sng" dirty="0" smtClean="0"/>
          </a:p>
          <a:p>
            <a:pPr marL="285750" indent="-285750">
              <a:buFont typeface="Arial" panose="020B0604020202020204" pitchFamily="34" charset="0"/>
              <a:buChar char="•"/>
            </a:pPr>
            <a:r>
              <a:rPr lang="en-US" dirty="0"/>
              <a:t>The results of the K-means cluster analysis yielded 3 clusters that contained both Detroit and New York neighborhoods.  These are clusters numbered 23, 44 and 78, which are the focus of this report.</a:t>
            </a:r>
          </a:p>
        </p:txBody>
      </p:sp>
      <p:pic>
        <p:nvPicPr>
          <p:cNvPr id="22" name="Picture 21"/>
          <p:cNvPicPr/>
          <p:nvPr/>
        </p:nvPicPr>
        <p:blipFill>
          <a:blip r:embed="rId4"/>
          <a:stretch>
            <a:fillRect/>
          </a:stretch>
        </p:blipFill>
        <p:spPr>
          <a:xfrm>
            <a:off x="1277976" y="1567164"/>
            <a:ext cx="1319697" cy="615367"/>
          </a:xfrm>
          <a:prstGeom prst="rect">
            <a:avLst/>
          </a:prstGeom>
        </p:spPr>
      </p:pic>
      <p:pic>
        <p:nvPicPr>
          <p:cNvPr id="24" name="Picture 23"/>
          <p:cNvPicPr/>
          <p:nvPr/>
        </p:nvPicPr>
        <p:blipFill>
          <a:blip r:embed="rId5"/>
          <a:stretch>
            <a:fillRect/>
          </a:stretch>
        </p:blipFill>
        <p:spPr>
          <a:xfrm>
            <a:off x="1277975" y="2559517"/>
            <a:ext cx="4086005" cy="2609585"/>
          </a:xfrm>
          <a:prstGeom prst="rect">
            <a:avLst/>
          </a:prstGeom>
        </p:spPr>
      </p:pic>
      <p:pic>
        <p:nvPicPr>
          <p:cNvPr id="25" name="Picture 24"/>
          <p:cNvPicPr/>
          <p:nvPr/>
        </p:nvPicPr>
        <p:blipFill>
          <a:blip r:embed="rId6"/>
          <a:stretch>
            <a:fillRect/>
          </a:stretch>
        </p:blipFill>
        <p:spPr>
          <a:xfrm>
            <a:off x="6495223" y="2559516"/>
            <a:ext cx="3877970" cy="2609585"/>
          </a:xfrm>
          <a:prstGeom prst="rect">
            <a:avLst/>
          </a:prstGeom>
        </p:spPr>
      </p:pic>
      <p:sp>
        <p:nvSpPr>
          <p:cNvPr id="12" name="TextBox 11"/>
          <p:cNvSpPr txBox="1"/>
          <p:nvPr/>
        </p:nvSpPr>
        <p:spPr>
          <a:xfrm>
            <a:off x="1277976" y="2181415"/>
            <a:ext cx="1982385" cy="307777"/>
          </a:xfrm>
          <a:prstGeom prst="rect">
            <a:avLst/>
          </a:prstGeom>
          <a:noFill/>
        </p:spPr>
        <p:txBody>
          <a:bodyPr wrap="square" rtlCol="0">
            <a:spAutoFit/>
          </a:bodyPr>
          <a:lstStyle/>
          <a:p>
            <a:r>
              <a:rPr lang="en-US" sz="1400" b="1" dirty="0" smtClean="0"/>
              <a:t>Detroit Neighborhoods</a:t>
            </a:r>
            <a:endParaRPr lang="en-US" sz="1400" b="1" dirty="0"/>
          </a:p>
        </p:txBody>
      </p:sp>
      <p:sp>
        <p:nvSpPr>
          <p:cNvPr id="27" name="TextBox 26"/>
          <p:cNvSpPr txBox="1"/>
          <p:nvPr/>
        </p:nvSpPr>
        <p:spPr>
          <a:xfrm>
            <a:off x="6425965" y="2181414"/>
            <a:ext cx="2256019" cy="307777"/>
          </a:xfrm>
          <a:prstGeom prst="rect">
            <a:avLst/>
          </a:prstGeom>
          <a:noFill/>
        </p:spPr>
        <p:txBody>
          <a:bodyPr wrap="square" rtlCol="0">
            <a:spAutoFit/>
          </a:bodyPr>
          <a:lstStyle/>
          <a:p>
            <a:r>
              <a:rPr lang="en-US" sz="1400" b="1" dirty="0" smtClean="0"/>
              <a:t>New York Neighborhoods</a:t>
            </a:r>
            <a:endParaRPr lang="en-US" sz="1400" b="1" dirty="0"/>
          </a:p>
        </p:txBody>
      </p:sp>
    </p:spTree>
    <p:extLst>
      <p:ext uri="{BB962C8B-B14F-4D97-AF65-F5344CB8AC3E}">
        <p14:creationId xmlns:p14="http://schemas.microsoft.com/office/powerpoint/2010/main" val="5977781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13</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23 – Summary Data</a:t>
            </a:r>
            <a:endParaRPr lang="en-US" sz="2400" u="sng" dirty="0" smtClean="0"/>
          </a:p>
        </p:txBody>
      </p:sp>
      <p:pic>
        <p:nvPicPr>
          <p:cNvPr id="13" name="Picture 12"/>
          <p:cNvPicPr>
            <a:picLocks noChangeAspect="1"/>
          </p:cNvPicPr>
          <p:nvPr/>
        </p:nvPicPr>
        <p:blipFill>
          <a:blip r:embed="rId4"/>
          <a:stretch>
            <a:fillRect/>
          </a:stretch>
        </p:blipFill>
        <p:spPr>
          <a:xfrm>
            <a:off x="646217" y="1192487"/>
            <a:ext cx="6221777" cy="2225958"/>
          </a:xfrm>
          <a:prstGeom prst="rect">
            <a:avLst/>
          </a:prstGeom>
        </p:spPr>
      </p:pic>
      <p:pic>
        <p:nvPicPr>
          <p:cNvPr id="26" name="Picture 25"/>
          <p:cNvPicPr/>
          <p:nvPr/>
        </p:nvPicPr>
        <p:blipFill>
          <a:blip r:embed="rId5"/>
          <a:stretch>
            <a:fillRect/>
          </a:stretch>
        </p:blipFill>
        <p:spPr>
          <a:xfrm>
            <a:off x="7284445" y="1196723"/>
            <a:ext cx="4438650" cy="2383790"/>
          </a:xfrm>
          <a:prstGeom prst="rect">
            <a:avLst/>
          </a:prstGeom>
        </p:spPr>
      </p:pic>
      <p:pic>
        <p:nvPicPr>
          <p:cNvPr id="28" name="Picture 27"/>
          <p:cNvPicPr/>
          <p:nvPr/>
        </p:nvPicPr>
        <p:blipFill>
          <a:blip r:embed="rId6"/>
          <a:stretch>
            <a:fillRect/>
          </a:stretch>
        </p:blipFill>
        <p:spPr>
          <a:xfrm>
            <a:off x="646217" y="3829634"/>
            <a:ext cx="5943600" cy="707390"/>
          </a:xfrm>
          <a:prstGeom prst="rect">
            <a:avLst/>
          </a:prstGeom>
        </p:spPr>
      </p:pic>
      <p:pic>
        <p:nvPicPr>
          <p:cNvPr id="29" name="Picture 28"/>
          <p:cNvPicPr/>
          <p:nvPr/>
        </p:nvPicPr>
        <p:blipFill>
          <a:blip r:embed="rId7">
            <a:extLst>
              <a:ext uri="{28A0092B-C50C-407E-A947-70E740481C1C}">
                <a14:useLocalDpi xmlns:a14="http://schemas.microsoft.com/office/drawing/2010/main" val="0"/>
              </a:ext>
            </a:extLst>
          </a:blip>
          <a:stretch>
            <a:fillRect/>
          </a:stretch>
        </p:blipFill>
        <p:spPr>
          <a:xfrm>
            <a:off x="6666379" y="3824084"/>
            <a:ext cx="2772410" cy="1687830"/>
          </a:xfrm>
          <a:prstGeom prst="rect">
            <a:avLst/>
          </a:prstGeom>
        </p:spPr>
      </p:pic>
      <p:pic>
        <p:nvPicPr>
          <p:cNvPr id="30" name="Picture 29"/>
          <p:cNvPicPr/>
          <p:nvPr/>
        </p:nvPicPr>
        <p:blipFill>
          <a:blip r:embed="rId8"/>
          <a:stretch>
            <a:fillRect/>
          </a:stretch>
        </p:blipFill>
        <p:spPr>
          <a:xfrm>
            <a:off x="9341353" y="3824084"/>
            <a:ext cx="2640330" cy="1711325"/>
          </a:xfrm>
          <a:prstGeom prst="rect">
            <a:avLst/>
          </a:prstGeom>
        </p:spPr>
      </p:pic>
    </p:spTree>
    <p:extLst>
      <p:ext uri="{BB962C8B-B14F-4D97-AF65-F5344CB8AC3E}">
        <p14:creationId xmlns:p14="http://schemas.microsoft.com/office/powerpoint/2010/main" val="374153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14</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23 – A “Residential” / “Social” Cluster</a:t>
            </a:r>
            <a:endParaRPr lang="en-US" sz="2400" u="sng" dirty="0" smtClean="0"/>
          </a:p>
        </p:txBody>
      </p:sp>
      <p:sp>
        <p:nvSpPr>
          <p:cNvPr id="12" name="TextBox 11"/>
          <p:cNvSpPr txBox="1"/>
          <p:nvPr/>
        </p:nvSpPr>
        <p:spPr>
          <a:xfrm>
            <a:off x="994349" y="1200005"/>
            <a:ext cx="9353862" cy="1754326"/>
          </a:xfrm>
          <a:prstGeom prst="rect">
            <a:avLst/>
          </a:prstGeom>
          <a:noFill/>
        </p:spPr>
        <p:txBody>
          <a:bodyPr wrap="square" rtlCol="0">
            <a:spAutoFit/>
          </a:bodyPr>
          <a:lstStyle/>
          <a:p>
            <a:pPr marL="342900" indent="-342900">
              <a:buFont typeface="Arial" panose="020B0604020202020204" pitchFamily="34" charset="0"/>
              <a:buChar char="•"/>
            </a:pPr>
            <a:r>
              <a:rPr lang="en-US" u="sng" dirty="0" smtClean="0"/>
              <a:t>Cluster Type</a:t>
            </a:r>
            <a:r>
              <a:rPr lang="en-US" dirty="0" smtClean="0"/>
              <a:t>: Residential w/ Social Scene</a:t>
            </a:r>
          </a:p>
          <a:p>
            <a:pPr marL="800100" lvl="1" indent="-342900">
              <a:buFont typeface="Arial" panose="020B0604020202020204" pitchFamily="34" charset="0"/>
              <a:buChar char="•"/>
            </a:pPr>
            <a:r>
              <a:rPr lang="en-US" dirty="0" smtClean="0"/>
              <a:t>Cluster </a:t>
            </a:r>
            <a:r>
              <a:rPr lang="en-US" dirty="0"/>
              <a:t>23 </a:t>
            </a:r>
            <a:r>
              <a:rPr lang="en-US" dirty="0" smtClean="0"/>
              <a:t>includes many eating places, </a:t>
            </a:r>
            <a:r>
              <a:rPr lang="en-US" dirty="0"/>
              <a:t>bars, clothing stores and art galleries.  </a:t>
            </a:r>
            <a:r>
              <a:rPr lang="en-US" dirty="0" smtClean="0"/>
              <a:t>This looks like the profile of </a:t>
            </a:r>
            <a:r>
              <a:rPr lang="en-US" dirty="0"/>
              <a:t>a residential </a:t>
            </a:r>
            <a:r>
              <a:rPr lang="en-US" dirty="0" smtClean="0"/>
              <a:t>area </a:t>
            </a:r>
            <a:r>
              <a:rPr lang="en-US" dirty="0"/>
              <a:t>with an active social scene. </a:t>
            </a:r>
            <a:endParaRPr lang="en-US" dirty="0" smtClean="0"/>
          </a:p>
          <a:p>
            <a:pPr marL="342900" indent="-342900">
              <a:buFont typeface="Arial" panose="020B0604020202020204" pitchFamily="34" charset="0"/>
              <a:buChar char="•"/>
            </a:pPr>
            <a:r>
              <a:rPr lang="en-US" u="sng" dirty="0" smtClean="0"/>
              <a:t>Demographics takeaway for New Yorkers who move</a:t>
            </a:r>
            <a:r>
              <a:rPr lang="en-US" dirty="0" smtClean="0"/>
              <a:t>:</a:t>
            </a:r>
          </a:p>
          <a:p>
            <a:pPr marL="800100" lvl="1" indent="-342900">
              <a:buFont typeface="Arial" panose="020B0604020202020204" pitchFamily="34" charset="0"/>
              <a:buChar char="•"/>
            </a:pPr>
            <a:r>
              <a:rPr lang="en-US" b="1" dirty="0" smtClean="0"/>
              <a:t>lower </a:t>
            </a:r>
            <a:r>
              <a:rPr lang="en-US" b="1" dirty="0"/>
              <a:t>cost of living for themselves and a lower cost of labor for their businesses</a:t>
            </a:r>
            <a:r>
              <a:rPr lang="en-US" dirty="0"/>
              <a:t>.  </a:t>
            </a:r>
          </a:p>
          <a:p>
            <a:pPr marL="285750" indent="-285750">
              <a:buFont typeface="Arial" panose="020B0604020202020204" pitchFamily="34" charset="0"/>
              <a:buChar char="•"/>
            </a:pPr>
            <a:r>
              <a:rPr lang="en-US" dirty="0" smtClean="0"/>
              <a:t>Example business targets:</a:t>
            </a:r>
            <a:endParaRPr lang="en-US" dirty="0"/>
          </a:p>
        </p:txBody>
      </p:sp>
      <p:pic>
        <p:nvPicPr>
          <p:cNvPr id="25" name="Picture 24"/>
          <p:cNvPicPr/>
          <p:nvPr/>
        </p:nvPicPr>
        <p:blipFill>
          <a:blip r:embed="rId4"/>
          <a:stretch>
            <a:fillRect/>
          </a:stretch>
        </p:blipFill>
        <p:spPr>
          <a:xfrm>
            <a:off x="1380170" y="2971455"/>
            <a:ext cx="5210175" cy="2762250"/>
          </a:xfrm>
          <a:prstGeom prst="rect">
            <a:avLst/>
          </a:prstGeom>
        </p:spPr>
      </p:pic>
    </p:spTree>
    <p:extLst>
      <p:ext uri="{BB962C8B-B14F-4D97-AF65-F5344CB8AC3E}">
        <p14:creationId xmlns:p14="http://schemas.microsoft.com/office/powerpoint/2010/main" val="22587248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15</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44 – Summary Data</a:t>
            </a:r>
            <a:endParaRPr lang="en-US" sz="2400" u="sng" dirty="0" smtClean="0"/>
          </a:p>
        </p:txBody>
      </p:sp>
      <p:pic>
        <p:nvPicPr>
          <p:cNvPr id="12" name="Picture 11"/>
          <p:cNvPicPr>
            <a:picLocks noChangeAspect="1"/>
          </p:cNvPicPr>
          <p:nvPr/>
        </p:nvPicPr>
        <p:blipFill>
          <a:blip r:embed="rId4"/>
          <a:stretch>
            <a:fillRect/>
          </a:stretch>
        </p:blipFill>
        <p:spPr>
          <a:xfrm>
            <a:off x="646217" y="1143717"/>
            <a:ext cx="6323273" cy="2506206"/>
          </a:xfrm>
          <a:prstGeom prst="rect">
            <a:avLst/>
          </a:prstGeom>
        </p:spPr>
      </p:pic>
      <p:pic>
        <p:nvPicPr>
          <p:cNvPr id="25" name="Picture 24"/>
          <p:cNvPicPr/>
          <p:nvPr/>
        </p:nvPicPr>
        <p:blipFill>
          <a:blip r:embed="rId5"/>
          <a:stretch>
            <a:fillRect/>
          </a:stretch>
        </p:blipFill>
        <p:spPr>
          <a:xfrm>
            <a:off x="7235339" y="1100441"/>
            <a:ext cx="4406900" cy="2275840"/>
          </a:xfrm>
          <a:prstGeom prst="rect">
            <a:avLst/>
          </a:prstGeom>
        </p:spPr>
      </p:pic>
      <p:pic>
        <p:nvPicPr>
          <p:cNvPr id="27" name="Picture 26"/>
          <p:cNvPicPr/>
          <p:nvPr/>
        </p:nvPicPr>
        <p:blipFill>
          <a:blip r:embed="rId6"/>
          <a:stretch>
            <a:fillRect/>
          </a:stretch>
        </p:blipFill>
        <p:spPr>
          <a:xfrm>
            <a:off x="481325" y="3910049"/>
            <a:ext cx="5943600" cy="712470"/>
          </a:xfrm>
          <a:prstGeom prst="rect">
            <a:avLst/>
          </a:prstGeom>
        </p:spPr>
      </p:pic>
      <p:pic>
        <p:nvPicPr>
          <p:cNvPr id="31" name="Picture 30"/>
          <p:cNvPicPr/>
          <p:nvPr/>
        </p:nvPicPr>
        <p:blipFill>
          <a:blip r:embed="rId7"/>
          <a:stretch>
            <a:fillRect/>
          </a:stretch>
        </p:blipFill>
        <p:spPr>
          <a:xfrm>
            <a:off x="6367931" y="3799454"/>
            <a:ext cx="2828925" cy="1858010"/>
          </a:xfrm>
          <a:prstGeom prst="rect">
            <a:avLst/>
          </a:prstGeom>
        </p:spPr>
      </p:pic>
      <p:pic>
        <p:nvPicPr>
          <p:cNvPr id="32" name="Picture 31"/>
          <p:cNvPicPr/>
          <p:nvPr/>
        </p:nvPicPr>
        <p:blipFill>
          <a:blip r:embed="rId8"/>
          <a:stretch>
            <a:fillRect/>
          </a:stretch>
        </p:blipFill>
        <p:spPr>
          <a:xfrm>
            <a:off x="9103672" y="3794670"/>
            <a:ext cx="2840990" cy="1890395"/>
          </a:xfrm>
          <a:prstGeom prst="rect">
            <a:avLst/>
          </a:prstGeom>
        </p:spPr>
      </p:pic>
    </p:spTree>
    <p:extLst>
      <p:ext uri="{BB962C8B-B14F-4D97-AF65-F5344CB8AC3E}">
        <p14:creationId xmlns:p14="http://schemas.microsoft.com/office/powerpoint/2010/main" val="2316391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16</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44 – A “Night Out” Cluster</a:t>
            </a:r>
            <a:endParaRPr lang="en-US" sz="2400" u="sng" dirty="0" smtClean="0"/>
          </a:p>
        </p:txBody>
      </p:sp>
      <p:sp>
        <p:nvSpPr>
          <p:cNvPr id="12" name="TextBox 11"/>
          <p:cNvSpPr txBox="1"/>
          <p:nvPr/>
        </p:nvSpPr>
        <p:spPr>
          <a:xfrm>
            <a:off x="994349" y="1200005"/>
            <a:ext cx="9353862" cy="1754326"/>
          </a:xfrm>
          <a:prstGeom prst="rect">
            <a:avLst/>
          </a:prstGeom>
          <a:noFill/>
        </p:spPr>
        <p:txBody>
          <a:bodyPr wrap="square" rtlCol="0">
            <a:spAutoFit/>
          </a:bodyPr>
          <a:lstStyle/>
          <a:p>
            <a:pPr marL="342900" indent="-342900">
              <a:buFont typeface="Arial" panose="020B0604020202020204" pitchFamily="34" charset="0"/>
              <a:buChar char="•"/>
            </a:pPr>
            <a:r>
              <a:rPr lang="en-US" u="sng" dirty="0" smtClean="0"/>
              <a:t>Cluster Type</a:t>
            </a:r>
            <a:r>
              <a:rPr lang="en-US" dirty="0" smtClean="0"/>
              <a:t>: “Night Out” type of neighborhoods</a:t>
            </a:r>
          </a:p>
          <a:p>
            <a:pPr marL="800100" lvl="1" indent="-342900">
              <a:buFont typeface="Arial" panose="020B0604020202020204" pitchFamily="34" charset="0"/>
              <a:buChar char="•"/>
            </a:pPr>
            <a:r>
              <a:rPr lang="en-US" dirty="0" smtClean="0"/>
              <a:t>Many </a:t>
            </a:r>
            <a:r>
              <a:rPr lang="en-US" dirty="0"/>
              <a:t>of the establishments are bars and restaurants, with hotels and parks as well.  These are places people may go for recreation </a:t>
            </a:r>
            <a:r>
              <a:rPr lang="en-US" dirty="0" smtClean="0"/>
              <a:t>on a weekend or a night out. </a:t>
            </a:r>
          </a:p>
          <a:p>
            <a:pPr marL="342900" indent="-342900">
              <a:buFont typeface="Arial" panose="020B0604020202020204" pitchFamily="34" charset="0"/>
              <a:buChar char="•"/>
            </a:pPr>
            <a:r>
              <a:rPr lang="en-US" u="sng" dirty="0" smtClean="0"/>
              <a:t>Demographics takeaway for New Yorkers who move</a:t>
            </a:r>
            <a:r>
              <a:rPr lang="en-US" dirty="0" smtClean="0"/>
              <a:t>:</a:t>
            </a:r>
          </a:p>
          <a:p>
            <a:pPr marL="800100" lvl="1" indent="-342900">
              <a:buFont typeface="Arial" panose="020B0604020202020204" pitchFamily="34" charset="0"/>
              <a:buChar char="•"/>
            </a:pPr>
            <a:r>
              <a:rPr lang="en-US" b="1" dirty="0" smtClean="0"/>
              <a:t>lower </a:t>
            </a:r>
            <a:r>
              <a:rPr lang="en-US" b="1" dirty="0"/>
              <a:t>cost of </a:t>
            </a:r>
            <a:r>
              <a:rPr lang="en-US" b="1" dirty="0" smtClean="0"/>
              <a:t>living, lower </a:t>
            </a:r>
            <a:r>
              <a:rPr lang="en-US" b="1" dirty="0"/>
              <a:t>cost of labor </a:t>
            </a:r>
            <a:r>
              <a:rPr lang="en-US" b="1" dirty="0" smtClean="0"/>
              <a:t>and less percentage of income spent on housing</a:t>
            </a:r>
            <a:r>
              <a:rPr lang="en-US" dirty="0" smtClean="0"/>
              <a:t>.  </a:t>
            </a:r>
            <a:endParaRPr lang="en-US" dirty="0"/>
          </a:p>
          <a:p>
            <a:pPr marL="285750" indent="-285750">
              <a:buFont typeface="Arial" panose="020B0604020202020204" pitchFamily="34" charset="0"/>
              <a:buChar char="•"/>
            </a:pPr>
            <a:r>
              <a:rPr lang="en-US" dirty="0" smtClean="0"/>
              <a:t>Example business targets:</a:t>
            </a:r>
            <a:endParaRPr lang="en-US" dirty="0"/>
          </a:p>
        </p:txBody>
      </p:sp>
      <p:pic>
        <p:nvPicPr>
          <p:cNvPr id="22" name="Picture 21"/>
          <p:cNvPicPr/>
          <p:nvPr/>
        </p:nvPicPr>
        <p:blipFill>
          <a:blip r:embed="rId4"/>
          <a:stretch>
            <a:fillRect/>
          </a:stretch>
        </p:blipFill>
        <p:spPr>
          <a:xfrm>
            <a:off x="1407516" y="2990706"/>
            <a:ext cx="5219700" cy="2385060"/>
          </a:xfrm>
          <a:prstGeom prst="rect">
            <a:avLst/>
          </a:prstGeom>
        </p:spPr>
      </p:pic>
    </p:spTree>
    <p:extLst>
      <p:ext uri="{BB962C8B-B14F-4D97-AF65-F5344CB8AC3E}">
        <p14:creationId xmlns:p14="http://schemas.microsoft.com/office/powerpoint/2010/main" val="851100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17</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78 – Summary Data</a:t>
            </a:r>
            <a:endParaRPr lang="en-US" sz="2400" u="sng" dirty="0" smtClean="0"/>
          </a:p>
        </p:txBody>
      </p:sp>
      <p:pic>
        <p:nvPicPr>
          <p:cNvPr id="12" name="Picture 11"/>
          <p:cNvPicPr>
            <a:picLocks noChangeAspect="1"/>
          </p:cNvPicPr>
          <p:nvPr/>
        </p:nvPicPr>
        <p:blipFill>
          <a:blip r:embed="rId4"/>
          <a:stretch>
            <a:fillRect/>
          </a:stretch>
        </p:blipFill>
        <p:spPr>
          <a:xfrm>
            <a:off x="931234" y="1099172"/>
            <a:ext cx="5109803" cy="3250210"/>
          </a:xfrm>
          <a:prstGeom prst="rect">
            <a:avLst/>
          </a:prstGeom>
        </p:spPr>
      </p:pic>
      <p:pic>
        <p:nvPicPr>
          <p:cNvPr id="25" name="Picture 24"/>
          <p:cNvPicPr/>
          <p:nvPr/>
        </p:nvPicPr>
        <p:blipFill>
          <a:blip r:embed="rId5"/>
          <a:stretch>
            <a:fillRect/>
          </a:stretch>
        </p:blipFill>
        <p:spPr>
          <a:xfrm>
            <a:off x="6633823" y="1019547"/>
            <a:ext cx="4314825" cy="2462530"/>
          </a:xfrm>
          <a:prstGeom prst="rect">
            <a:avLst/>
          </a:prstGeom>
        </p:spPr>
      </p:pic>
      <p:pic>
        <p:nvPicPr>
          <p:cNvPr id="27" name="Picture 26"/>
          <p:cNvPicPr/>
          <p:nvPr/>
        </p:nvPicPr>
        <p:blipFill>
          <a:blip r:embed="rId6"/>
          <a:stretch>
            <a:fillRect/>
          </a:stretch>
        </p:blipFill>
        <p:spPr>
          <a:xfrm>
            <a:off x="443151" y="4501717"/>
            <a:ext cx="5943600" cy="729615"/>
          </a:xfrm>
          <a:prstGeom prst="rect">
            <a:avLst/>
          </a:prstGeom>
        </p:spPr>
      </p:pic>
      <p:pic>
        <p:nvPicPr>
          <p:cNvPr id="31" name="Picture 30"/>
          <p:cNvPicPr/>
          <p:nvPr/>
        </p:nvPicPr>
        <p:blipFill>
          <a:blip r:embed="rId7"/>
          <a:stretch>
            <a:fillRect/>
          </a:stretch>
        </p:blipFill>
        <p:spPr>
          <a:xfrm>
            <a:off x="6408168" y="3754784"/>
            <a:ext cx="2776855" cy="1860550"/>
          </a:xfrm>
          <a:prstGeom prst="rect">
            <a:avLst/>
          </a:prstGeom>
        </p:spPr>
      </p:pic>
      <p:pic>
        <p:nvPicPr>
          <p:cNvPr id="32" name="Picture 31"/>
          <p:cNvPicPr/>
          <p:nvPr/>
        </p:nvPicPr>
        <p:blipFill>
          <a:blip r:embed="rId8"/>
          <a:stretch>
            <a:fillRect/>
          </a:stretch>
        </p:blipFill>
        <p:spPr>
          <a:xfrm>
            <a:off x="9206440" y="3749298"/>
            <a:ext cx="2745740" cy="1878330"/>
          </a:xfrm>
          <a:prstGeom prst="rect">
            <a:avLst/>
          </a:prstGeom>
        </p:spPr>
      </p:pic>
    </p:spTree>
    <p:extLst>
      <p:ext uri="{BB962C8B-B14F-4D97-AF65-F5344CB8AC3E}">
        <p14:creationId xmlns:p14="http://schemas.microsoft.com/office/powerpoint/2010/main" val="12523775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18</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Cluster 78 – A “Residential” Cluster</a:t>
            </a:r>
            <a:endParaRPr lang="en-US" sz="2400" u="sng" dirty="0" smtClean="0"/>
          </a:p>
        </p:txBody>
      </p:sp>
      <p:sp>
        <p:nvSpPr>
          <p:cNvPr id="12" name="TextBox 11"/>
          <p:cNvSpPr txBox="1"/>
          <p:nvPr/>
        </p:nvSpPr>
        <p:spPr>
          <a:xfrm>
            <a:off x="994349" y="1200005"/>
            <a:ext cx="9353862" cy="1754326"/>
          </a:xfrm>
          <a:prstGeom prst="rect">
            <a:avLst/>
          </a:prstGeom>
          <a:noFill/>
        </p:spPr>
        <p:txBody>
          <a:bodyPr wrap="square" rtlCol="0">
            <a:spAutoFit/>
          </a:bodyPr>
          <a:lstStyle/>
          <a:p>
            <a:pPr marL="342900" indent="-342900">
              <a:buFont typeface="Arial" panose="020B0604020202020204" pitchFamily="34" charset="0"/>
              <a:buChar char="•"/>
            </a:pPr>
            <a:r>
              <a:rPr lang="en-US" u="sng" dirty="0" smtClean="0"/>
              <a:t>Cluster Type</a:t>
            </a:r>
            <a:r>
              <a:rPr lang="en-US" dirty="0" smtClean="0"/>
              <a:t>: Residential </a:t>
            </a:r>
          </a:p>
          <a:p>
            <a:pPr marL="800100" lvl="1" indent="-342900">
              <a:buFont typeface="Arial" panose="020B0604020202020204" pitchFamily="34" charset="0"/>
              <a:buChar char="•"/>
            </a:pPr>
            <a:r>
              <a:rPr lang="en-US" dirty="0" smtClean="0"/>
              <a:t>Cluster </a:t>
            </a:r>
            <a:r>
              <a:rPr lang="en-US" dirty="0"/>
              <a:t>23 includes a variety of quick-stop eating places, as well as pharmacies, clothing stores and grocery stores.  </a:t>
            </a:r>
            <a:endParaRPr lang="en-US" dirty="0" smtClean="0"/>
          </a:p>
          <a:p>
            <a:pPr marL="342900" indent="-342900">
              <a:buFont typeface="Arial" panose="020B0604020202020204" pitchFamily="34" charset="0"/>
              <a:buChar char="•"/>
            </a:pPr>
            <a:r>
              <a:rPr lang="en-US" u="sng" dirty="0" smtClean="0"/>
              <a:t>Demographics takeaway for New Yorkers who move</a:t>
            </a:r>
            <a:r>
              <a:rPr lang="en-US" dirty="0" smtClean="0"/>
              <a:t>:</a:t>
            </a:r>
          </a:p>
          <a:p>
            <a:pPr marL="800100" lvl="1" indent="-342900">
              <a:buFont typeface="Arial" panose="020B0604020202020204" pitchFamily="34" charset="0"/>
              <a:buChar char="•"/>
            </a:pPr>
            <a:r>
              <a:rPr lang="en-US" b="1" dirty="0"/>
              <a:t>lower cost of living, lower cost of labor and less percentage of income spent on </a:t>
            </a:r>
            <a:r>
              <a:rPr lang="en-US" b="1" dirty="0" smtClean="0"/>
              <a:t>housing</a:t>
            </a:r>
            <a:r>
              <a:rPr lang="en-US" dirty="0" smtClean="0"/>
              <a:t>.  </a:t>
            </a:r>
            <a:endParaRPr lang="en-US" dirty="0"/>
          </a:p>
          <a:p>
            <a:pPr marL="285750" indent="-285750">
              <a:buFont typeface="Arial" panose="020B0604020202020204" pitchFamily="34" charset="0"/>
              <a:buChar char="•"/>
            </a:pPr>
            <a:r>
              <a:rPr lang="en-US" dirty="0" smtClean="0"/>
              <a:t>Example business targets:</a:t>
            </a:r>
            <a:endParaRPr lang="en-US" dirty="0"/>
          </a:p>
        </p:txBody>
      </p:sp>
      <p:pic>
        <p:nvPicPr>
          <p:cNvPr id="22" name="Picture 21"/>
          <p:cNvPicPr/>
          <p:nvPr/>
        </p:nvPicPr>
        <p:blipFill>
          <a:blip r:embed="rId4"/>
          <a:stretch>
            <a:fillRect/>
          </a:stretch>
        </p:blipFill>
        <p:spPr>
          <a:xfrm>
            <a:off x="1352906" y="2955922"/>
            <a:ext cx="5328920" cy="2397760"/>
          </a:xfrm>
          <a:prstGeom prst="rect">
            <a:avLst/>
          </a:prstGeom>
        </p:spPr>
      </p:pic>
    </p:spTree>
    <p:extLst>
      <p:ext uri="{BB962C8B-B14F-4D97-AF65-F5344CB8AC3E}">
        <p14:creationId xmlns:p14="http://schemas.microsoft.com/office/powerpoint/2010/main" val="2129642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19</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DISCUSSION</a:t>
            </a:r>
            <a:endParaRPr lang="en-US" sz="2400" u="sng" dirty="0" smtClean="0"/>
          </a:p>
        </p:txBody>
      </p:sp>
      <p:sp>
        <p:nvSpPr>
          <p:cNvPr id="12" name="TextBox 11"/>
          <p:cNvSpPr txBox="1"/>
          <p:nvPr/>
        </p:nvSpPr>
        <p:spPr>
          <a:xfrm>
            <a:off x="994349" y="1200005"/>
            <a:ext cx="935386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u="sng" dirty="0"/>
              <a:t>goal of this project </a:t>
            </a:r>
            <a:r>
              <a:rPr lang="en-US" dirty="0"/>
              <a:t>was to identify similar neighborhoods between Detroit and New York City, </a:t>
            </a:r>
            <a:r>
              <a:rPr lang="en-US" dirty="0" smtClean="0"/>
              <a:t>and three </a:t>
            </a:r>
            <a:r>
              <a:rPr lang="en-US" dirty="0"/>
              <a:t>clusters were identified containing both Detroit and New York neighborhoods.  </a:t>
            </a:r>
            <a:endParaRPr lang="en-US" dirty="0" smtClean="0"/>
          </a:p>
          <a:p>
            <a:pPr marL="742950" lvl="1" indent="-285750">
              <a:buFont typeface="Arial" panose="020B0604020202020204" pitchFamily="34" charset="0"/>
              <a:buChar char="•"/>
            </a:pPr>
            <a:r>
              <a:rPr lang="en-US" dirty="0" smtClean="0"/>
              <a:t>Cluster </a:t>
            </a:r>
            <a:r>
              <a:rPr lang="en-US" dirty="0"/>
              <a:t>23 included neighborhoods that were residential but with many venues for social activities.  </a:t>
            </a:r>
            <a:endParaRPr lang="en-US" dirty="0" smtClean="0"/>
          </a:p>
          <a:p>
            <a:pPr marL="742950" lvl="1" indent="-285750">
              <a:buFont typeface="Arial" panose="020B0604020202020204" pitchFamily="34" charset="0"/>
              <a:buChar char="•"/>
            </a:pPr>
            <a:r>
              <a:rPr lang="en-US" dirty="0" smtClean="0"/>
              <a:t>Cluster </a:t>
            </a:r>
            <a:r>
              <a:rPr lang="en-US" dirty="0"/>
              <a:t>44 was characterized by venues a person might go to on a night out or on a weekend.  </a:t>
            </a:r>
            <a:endParaRPr lang="en-US" dirty="0" smtClean="0"/>
          </a:p>
          <a:p>
            <a:pPr marL="742950" lvl="1" indent="-285750">
              <a:buFont typeface="Arial" panose="020B0604020202020204" pitchFamily="34" charset="0"/>
              <a:buChar char="•"/>
            </a:pPr>
            <a:r>
              <a:rPr lang="en-US" dirty="0" smtClean="0"/>
              <a:t>Cluster </a:t>
            </a:r>
            <a:r>
              <a:rPr lang="en-US" dirty="0"/>
              <a:t>78 appeared to be populated by purely urban residential neighborhoods.</a:t>
            </a:r>
          </a:p>
          <a:p>
            <a:pPr marL="285750" indent="-285750">
              <a:buFont typeface="Arial" panose="020B0604020202020204" pitchFamily="34" charset="0"/>
              <a:buChar char="•"/>
            </a:pPr>
            <a:r>
              <a:rPr lang="en-US" dirty="0" smtClean="0"/>
              <a:t>The </a:t>
            </a:r>
            <a:r>
              <a:rPr lang="en-US" dirty="0"/>
              <a:t>demographics between the New York neighborhoods and their Detroit counterparts, showed that </a:t>
            </a:r>
            <a:r>
              <a:rPr lang="en-US" u="sng" dirty="0"/>
              <a:t>New York was slightly older, with much higher levels of income and house values</a:t>
            </a:r>
            <a:r>
              <a:rPr lang="en-US" dirty="0"/>
              <a:t>.  </a:t>
            </a:r>
            <a:endParaRPr lang="en-US" dirty="0" smtClean="0"/>
          </a:p>
          <a:p>
            <a:pPr marL="742950" lvl="1" indent="-285750">
              <a:buFont typeface="Arial" panose="020B0604020202020204" pitchFamily="34" charset="0"/>
              <a:buChar char="•"/>
            </a:pPr>
            <a:r>
              <a:rPr lang="en-US" dirty="0" smtClean="0"/>
              <a:t>In </a:t>
            </a:r>
            <a:r>
              <a:rPr lang="en-US" dirty="0"/>
              <a:t>a broad sense, this could be translated into Detroit having a </a:t>
            </a:r>
            <a:r>
              <a:rPr lang="en-US" b="1" dirty="0"/>
              <a:t>lower cost of living and cost of labor</a:t>
            </a:r>
            <a:r>
              <a:rPr lang="en-US" dirty="0"/>
              <a:t>.  </a:t>
            </a:r>
            <a:endParaRPr lang="en-US" dirty="0" smtClean="0"/>
          </a:p>
          <a:p>
            <a:pPr marL="742950" lvl="1" indent="-285750">
              <a:buFont typeface="Arial" panose="020B0604020202020204" pitchFamily="34" charset="0"/>
              <a:buChar char="•"/>
            </a:pPr>
            <a:r>
              <a:rPr lang="en-US" dirty="0" smtClean="0"/>
              <a:t>Many </a:t>
            </a:r>
            <a:r>
              <a:rPr lang="en-US" dirty="0"/>
              <a:t>New Yorkers may be turned off by Detroit’s lower numbers, but some percentage of them may be attracted to them.</a:t>
            </a:r>
          </a:p>
          <a:p>
            <a:r>
              <a:rPr lang="en-US" dirty="0"/>
              <a:t>	</a:t>
            </a:r>
            <a:endParaRPr lang="en-US" dirty="0" smtClean="0"/>
          </a:p>
        </p:txBody>
      </p:sp>
    </p:spTree>
    <p:extLst>
      <p:ext uri="{BB962C8B-B14F-4D97-AF65-F5344CB8AC3E}">
        <p14:creationId xmlns:p14="http://schemas.microsoft.com/office/powerpoint/2010/main" val="7258534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2</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702041" y="253663"/>
            <a:ext cx="10817900" cy="5078313"/>
          </a:xfrm>
          <a:prstGeom prst="rect">
            <a:avLst/>
          </a:prstGeom>
          <a:noFill/>
        </p:spPr>
        <p:txBody>
          <a:bodyPr wrap="square" rtlCol="0">
            <a:spAutoFit/>
          </a:bodyPr>
          <a:lstStyle/>
          <a:p>
            <a:r>
              <a:rPr lang="en-US" b="1" u="sng" dirty="0" smtClean="0"/>
              <a:t>The Business Problem</a:t>
            </a:r>
            <a:endParaRPr lang="en-US" dirty="0" smtClean="0"/>
          </a:p>
          <a:p>
            <a:pPr marL="285750" indent="-285750">
              <a:buFont typeface="Arial" panose="020B0604020202020204" pitchFamily="34" charset="0"/>
              <a:buChar char="•"/>
            </a:pPr>
            <a:r>
              <a:rPr lang="en-US" dirty="0" smtClean="0"/>
              <a:t>Detroit, a once large and vibrant manufacturing center, has been in economic decline for several decades and in particular since the 2008 financial crisis.</a:t>
            </a:r>
          </a:p>
          <a:p>
            <a:pPr marL="285750" indent="-285750">
              <a:buFont typeface="Arial" panose="020B0604020202020204" pitchFamily="34" charset="0"/>
              <a:buChar char="•"/>
            </a:pPr>
            <a:r>
              <a:rPr lang="en-US" dirty="0" smtClean="0"/>
              <a:t>People and businesses have been leaving the city for many years, dropping the population from a high of 1.8 million to a current level around 670,000 (source: Wikipedia)</a:t>
            </a:r>
          </a:p>
          <a:p>
            <a:pPr marL="285750" indent="-285750">
              <a:buFont typeface="Arial" panose="020B0604020202020204" pitchFamily="34" charset="0"/>
              <a:buChar char="•"/>
            </a:pPr>
            <a:r>
              <a:rPr lang="en-US" dirty="0" smtClean="0"/>
              <a:t>Although community leaders have made tremendous efforts to grow the city, much more work still needs to be done.</a:t>
            </a:r>
          </a:p>
          <a:p>
            <a:pPr marL="285750" indent="-285750">
              <a:buFont typeface="Arial" panose="020B0604020202020204" pitchFamily="34" charset="0"/>
              <a:buChar char="•"/>
            </a:pPr>
            <a:endParaRPr lang="en-US" dirty="0"/>
          </a:p>
          <a:p>
            <a:r>
              <a:rPr lang="en-US" b="1" u="sng" dirty="0" smtClean="0"/>
              <a:t>Project Goal</a:t>
            </a:r>
            <a:endParaRPr lang="en-US" dirty="0" smtClean="0"/>
          </a:p>
          <a:p>
            <a:pPr marL="285750" indent="-285750">
              <a:buFont typeface="Arial" panose="020B0604020202020204" pitchFamily="34" charset="0"/>
              <a:buChar char="•"/>
            </a:pPr>
            <a:r>
              <a:rPr lang="en-US" dirty="0" smtClean="0"/>
              <a:t>Use Foursquare API data to identify Detroit and New York City neighborhoods that are “similar”.</a:t>
            </a:r>
          </a:p>
          <a:p>
            <a:pPr marL="285750" indent="-285750">
              <a:buFont typeface="Arial" panose="020B0604020202020204" pitchFamily="34" charset="0"/>
              <a:buChar char="•"/>
            </a:pPr>
            <a:r>
              <a:rPr lang="en-US" dirty="0" smtClean="0"/>
              <a:t>“Similarity” will be determined through a K-means clustering algorithm on the types of businesses in the neighborhoods, according to Foursquare API data.</a:t>
            </a:r>
          </a:p>
          <a:p>
            <a:pPr marL="285750" indent="-285750">
              <a:buFont typeface="Arial" panose="020B0604020202020204" pitchFamily="34" charset="0"/>
              <a:buChar char="•"/>
            </a:pPr>
            <a:endParaRPr lang="en-US" dirty="0"/>
          </a:p>
          <a:p>
            <a:r>
              <a:rPr lang="en-US" b="1" u="sng" dirty="0" err="1" smtClean="0"/>
              <a:t>Targe</a:t>
            </a:r>
            <a:r>
              <a:rPr lang="en-US" b="1" u="sng" dirty="0" smtClean="0"/>
              <a:t> Audience / Interested Parties / Stakeholders</a:t>
            </a:r>
            <a:endParaRPr lang="en-US" dirty="0" smtClean="0"/>
          </a:p>
          <a:p>
            <a:pPr marL="285750" indent="-285750">
              <a:buFont typeface="Arial" panose="020B0604020202020204" pitchFamily="34" charset="0"/>
              <a:buChar char="•"/>
            </a:pPr>
            <a:r>
              <a:rPr lang="en-US" dirty="0" smtClean="0"/>
              <a:t>The target audience for this project are the community leaders of Detroit who are actively seeking to attract new businesses to the city.</a:t>
            </a:r>
          </a:p>
          <a:p>
            <a:pPr marL="285750" indent="-285750">
              <a:buFont typeface="Arial" panose="020B0604020202020204" pitchFamily="34" charset="0"/>
              <a:buChar char="•"/>
            </a:pPr>
            <a:r>
              <a:rPr lang="en-US" dirty="0" smtClean="0"/>
              <a:t>Identifying “similar” neighborhoods in NYC may allow them to focus on attracting business from those neighborhoods to move to the “similar” neighborhoods in Detroit.</a:t>
            </a:r>
            <a:endParaRPr lang="en-US" dirty="0"/>
          </a:p>
        </p:txBody>
      </p:sp>
    </p:spTree>
    <p:extLst>
      <p:ext uri="{BB962C8B-B14F-4D97-AF65-F5344CB8AC3E}">
        <p14:creationId xmlns:p14="http://schemas.microsoft.com/office/powerpoint/2010/main" val="34325587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20</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DISCUSSION (Cont.)</a:t>
            </a:r>
            <a:endParaRPr lang="en-US" sz="2400" u="sng" dirty="0" smtClean="0"/>
          </a:p>
        </p:txBody>
      </p:sp>
      <p:sp>
        <p:nvSpPr>
          <p:cNvPr id="12" name="TextBox 11"/>
          <p:cNvSpPr txBox="1"/>
          <p:nvPr/>
        </p:nvSpPr>
        <p:spPr>
          <a:xfrm>
            <a:off x="994349" y="1200005"/>
            <a:ext cx="10443146"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This project has identified </a:t>
            </a:r>
            <a:r>
              <a:rPr lang="en-US" b="1" dirty="0"/>
              <a:t>25 New York City neighborhoods </a:t>
            </a:r>
            <a:r>
              <a:rPr lang="en-US" dirty="0"/>
              <a:t>that community leaders in Detroit can target for attracting new businesses to the city of Detroit.  </a:t>
            </a:r>
            <a:endParaRPr lang="en-US" dirty="0" smtClean="0"/>
          </a:p>
          <a:p>
            <a:pPr marL="285750" indent="-285750">
              <a:buFont typeface="Arial" panose="020B0604020202020204" pitchFamily="34" charset="0"/>
              <a:buChar char="•"/>
            </a:pPr>
            <a:r>
              <a:rPr lang="en-US" u="sng" dirty="0" smtClean="0"/>
              <a:t>Project limitations</a:t>
            </a:r>
            <a:r>
              <a:rPr lang="en-US" dirty="0" smtClean="0"/>
              <a:t>:  </a:t>
            </a:r>
          </a:p>
          <a:p>
            <a:pPr marL="800100" lvl="1" indent="-342900">
              <a:buFont typeface="+mj-lt"/>
              <a:buAutoNum type="arabicPeriod"/>
            </a:pPr>
            <a:r>
              <a:rPr lang="en-US" b="1" dirty="0" smtClean="0"/>
              <a:t>Heavy reliance on </a:t>
            </a:r>
            <a:r>
              <a:rPr lang="en-US" b="1" dirty="0"/>
              <a:t>Foursquare API data</a:t>
            </a:r>
            <a:r>
              <a:rPr lang="en-US" dirty="0"/>
              <a:t> to do the clustering, which limits business data to those places frequented by Foursquare users.  In a broader project, a more robust business dataset would be better, perhaps incorporating non-business data as well.  </a:t>
            </a:r>
            <a:endParaRPr lang="en-US" dirty="0" smtClean="0"/>
          </a:p>
          <a:p>
            <a:pPr marL="800100" lvl="1" indent="-342900">
              <a:buFont typeface="+mj-lt"/>
              <a:buAutoNum type="arabicPeriod"/>
            </a:pPr>
            <a:r>
              <a:rPr lang="en-US" dirty="0" smtClean="0"/>
              <a:t>The </a:t>
            </a:r>
            <a:r>
              <a:rPr lang="en-US" b="1" dirty="0"/>
              <a:t>demographic data</a:t>
            </a:r>
            <a:r>
              <a:rPr lang="en-US" dirty="0"/>
              <a:t> used in this project </a:t>
            </a:r>
            <a:r>
              <a:rPr lang="en-US" b="1" dirty="0"/>
              <a:t>does not have very much depth</a:t>
            </a:r>
            <a:r>
              <a:rPr lang="en-US" dirty="0"/>
              <a:t>, and should be viewed primarily has a beginning point for analysis.  </a:t>
            </a:r>
            <a:endParaRPr lang="en-US" dirty="0" smtClean="0"/>
          </a:p>
          <a:p>
            <a:pPr marL="800100" lvl="1" indent="-342900">
              <a:buFont typeface="+mj-lt"/>
              <a:buAutoNum type="arabicPeriod"/>
            </a:pPr>
            <a:r>
              <a:rPr lang="en-US" dirty="0" smtClean="0"/>
              <a:t>The </a:t>
            </a:r>
            <a:r>
              <a:rPr lang="en-US" b="1" dirty="0"/>
              <a:t>K-means clustering </a:t>
            </a:r>
            <a:r>
              <a:rPr lang="en-US" dirty="0"/>
              <a:t>algorithm was </a:t>
            </a:r>
            <a:r>
              <a:rPr lang="en-US" b="1" dirty="0"/>
              <a:t>not necessarily optimized</a:t>
            </a:r>
            <a:r>
              <a:rPr lang="en-US" dirty="0"/>
              <a:t>, however, it did appear to deliver a small set of clusters with meaningfully related neighborhoods, so that should be seen as a success.  </a:t>
            </a:r>
            <a:endParaRPr lang="en-US" dirty="0" smtClean="0"/>
          </a:p>
          <a:p>
            <a:pPr marL="800100" lvl="1" indent="-342900">
              <a:buFont typeface="+mj-lt"/>
              <a:buAutoNum type="arabicPeriod"/>
            </a:pPr>
            <a:r>
              <a:rPr lang="en-US" dirty="0" smtClean="0"/>
              <a:t>Lastly</a:t>
            </a:r>
            <a:r>
              <a:rPr lang="en-US" dirty="0"/>
              <a:t>, the full task of </a:t>
            </a:r>
            <a:r>
              <a:rPr lang="en-US" b="1" dirty="0"/>
              <a:t>attracting people to a new city is multi-dimensional </a:t>
            </a:r>
            <a:r>
              <a:rPr lang="en-US" dirty="0"/>
              <a:t>and well </a:t>
            </a:r>
            <a:r>
              <a:rPr lang="en-US" b="1" dirty="0"/>
              <a:t>beyond the scope of this project</a:t>
            </a:r>
            <a:r>
              <a:rPr lang="en-US" dirty="0"/>
              <a:t>.  Other factors, such as tax policy, local politics, school systems, among other things, also matter tremendously.   This project is intended to be only a small piece of that puzzle for the interested parties and stakeholders to utilize.</a:t>
            </a:r>
          </a:p>
          <a:p>
            <a:r>
              <a:rPr lang="en-US" dirty="0"/>
              <a:t>	</a:t>
            </a:r>
            <a:endParaRPr lang="en-US" dirty="0" smtClean="0"/>
          </a:p>
        </p:txBody>
      </p:sp>
    </p:spTree>
    <p:extLst>
      <p:ext uri="{BB962C8B-B14F-4D97-AF65-F5344CB8AC3E}">
        <p14:creationId xmlns:p14="http://schemas.microsoft.com/office/powerpoint/2010/main" val="23026962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21</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61665"/>
          </a:xfrm>
          <a:prstGeom prst="rect">
            <a:avLst/>
          </a:prstGeom>
          <a:noFill/>
        </p:spPr>
        <p:txBody>
          <a:bodyPr wrap="square" rtlCol="0">
            <a:spAutoFit/>
          </a:bodyPr>
          <a:lstStyle/>
          <a:p>
            <a:r>
              <a:rPr lang="en-US" sz="2400" b="1" dirty="0" smtClean="0"/>
              <a:t>CONCLUSION</a:t>
            </a:r>
            <a:endParaRPr lang="en-US" sz="2400" u="sng" dirty="0" smtClean="0"/>
          </a:p>
        </p:txBody>
      </p:sp>
      <p:sp>
        <p:nvSpPr>
          <p:cNvPr id="12" name="TextBox 11"/>
          <p:cNvSpPr txBox="1"/>
          <p:nvPr/>
        </p:nvSpPr>
        <p:spPr>
          <a:xfrm>
            <a:off x="994349" y="1200005"/>
            <a:ext cx="10443146"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t>Attracting new people </a:t>
            </a:r>
            <a:r>
              <a:rPr lang="en-US" dirty="0"/>
              <a:t>and businesses to a city that is shrinking economically is a </a:t>
            </a:r>
            <a:r>
              <a:rPr lang="en-US" b="1" dirty="0"/>
              <a:t>difficult task </a:t>
            </a:r>
            <a:r>
              <a:rPr lang="en-US" dirty="0"/>
              <a:t>that needs to take a </a:t>
            </a:r>
            <a:r>
              <a:rPr lang="en-US" b="1" dirty="0"/>
              <a:t>multi-faceted approach</a:t>
            </a:r>
            <a:r>
              <a:rPr lang="en-US" dirty="0"/>
              <a:t>.  </a:t>
            </a:r>
            <a:endParaRPr lang="en-US" dirty="0" smtClean="0"/>
          </a:p>
          <a:p>
            <a:pPr marL="285750" indent="-285750">
              <a:buFont typeface="Arial" panose="020B0604020202020204" pitchFamily="34" charset="0"/>
              <a:buChar char="•"/>
            </a:pPr>
            <a:r>
              <a:rPr lang="en-US" b="1" dirty="0" smtClean="0"/>
              <a:t>One </a:t>
            </a:r>
            <a:r>
              <a:rPr lang="en-US" b="1" dirty="0"/>
              <a:t>aspect </a:t>
            </a:r>
            <a:r>
              <a:rPr lang="en-US" dirty="0"/>
              <a:t>of that approach </a:t>
            </a:r>
            <a:r>
              <a:rPr lang="en-US" b="1" dirty="0"/>
              <a:t>is to narrow the focus </a:t>
            </a:r>
            <a:r>
              <a:rPr lang="en-US" dirty="0"/>
              <a:t>of who you can attract to the city.  Broad-based, generic approaches are unlikely to be very successful, particularly in an age where people and business are receiving advertisements and other content that are personalized to them.  </a:t>
            </a:r>
            <a:endParaRPr lang="en-US" dirty="0" smtClean="0"/>
          </a:p>
          <a:p>
            <a:pPr marL="285750" indent="-285750">
              <a:buFont typeface="Arial" panose="020B0604020202020204" pitchFamily="34" charset="0"/>
              <a:buChar char="•"/>
            </a:pPr>
            <a:r>
              <a:rPr lang="en-US" dirty="0" smtClean="0"/>
              <a:t>While </a:t>
            </a:r>
            <a:r>
              <a:rPr lang="en-US" dirty="0"/>
              <a:t>this project is small in scope, </a:t>
            </a:r>
            <a:r>
              <a:rPr lang="en-US" b="1" dirty="0"/>
              <a:t>the hope is </a:t>
            </a:r>
            <a:r>
              <a:rPr lang="en-US" dirty="0"/>
              <a:t>that the people tasked with growing the </a:t>
            </a:r>
            <a:r>
              <a:rPr lang="en-US" b="1" dirty="0"/>
              <a:t>City of Detroit utilize the underlying principles </a:t>
            </a:r>
            <a:r>
              <a:rPr lang="en-US" dirty="0"/>
              <a:t>of using sophisticated data modeling and analytics to </a:t>
            </a:r>
            <a:r>
              <a:rPr lang="en-US" b="1" dirty="0"/>
              <a:t>specifically target new growth</a:t>
            </a:r>
            <a:r>
              <a:rPr lang="en-US" dirty="0"/>
              <a:t>.  </a:t>
            </a:r>
            <a:endParaRPr lang="en-US" dirty="0" smtClean="0"/>
          </a:p>
          <a:p>
            <a:pPr marL="285750" indent="-285750">
              <a:buFont typeface="Arial" panose="020B0604020202020204" pitchFamily="34" charset="0"/>
              <a:buChar char="•"/>
            </a:pPr>
            <a:r>
              <a:rPr lang="en-US" dirty="0" smtClean="0"/>
              <a:t>The </a:t>
            </a:r>
            <a:r>
              <a:rPr lang="en-US" dirty="0"/>
              <a:t>success or failure of Detroit’s growth initiatives will be evident many years in the future, but that future will be determined by what people do now.	</a:t>
            </a:r>
            <a:endParaRPr lang="en-US" dirty="0" smtClean="0"/>
          </a:p>
        </p:txBody>
      </p:sp>
    </p:spTree>
    <p:extLst>
      <p:ext uri="{BB962C8B-B14F-4D97-AF65-F5344CB8AC3E}">
        <p14:creationId xmlns:p14="http://schemas.microsoft.com/office/powerpoint/2010/main" val="12642188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3</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1200329"/>
          </a:xfrm>
          <a:prstGeom prst="rect">
            <a:avLst/>
          </a:prstGeom>
          <a:noFill/>
        </p:spPr>
        <p:txBody>
          <a:bodyPr wrap="square" rtlCol="0">
            <a:spAutoFit/>
          </a:bodyPr>
          <a:lstStyle/>
          <a:p>
            <a:r>
              <a:rPr lang="en-US" b="1" u="sng" dirty="0" smtClean="0"/>
              <a:t>Data Used</a:t>
            </a:r>
            <a:r>
              <a:rPr lang="en-US" dirty="0" smtClean="0"/>
              <a:t>:</a:t>
            </a:r>
          </a:p>
          <a:p>
            <a:pPr marL="800100" lvl="1" indent="-342900">
              <a:buFont typeface="+mj-lt"/>
              <a:buAutoNum type="arabicPeriod"/>
            </a:pPr>
            <a:r>
              <a:rPr lang="en-US" dirty="0" smtClean="0"/>
              <a:t>Geolocation data for Detroit and New York City neighborhoods (latitude/longitude)</a:t>
            </a:r>
          </a:p>
          <a:p>
            <a:pPr marL="800100" lvl="1" indent="-342900">
              <a:buFont typeface="+mj-lt"/>
              <a:buAutoNum type="arabicPeriod"/>
            </a:pPr>
            <a:r>
              <a:rPr lang="en-US" dirty="0" smtClean="0"/>
              <a:t>Foursquare API data showing specific business within the neighborhoods and their business type</a:t>
            </a:r>
          </a:p>
          <a:p>
            <a:pPr marL="800100" lvl="1" indent="-342900">
              <a:buFont typeface="+mj-lt"/>
              <a:buAutoNum type="arabicPeriod"/>
            </a:pPr>
            <a:r>
              <a:rPr lang="en-US" dirty="0" smtClean="0"/>
              <a:t>Demographic data on the neighborhoods (e.g., median age, median income, median house value)</a:t>
            </a:r>
            <a:endParaRPr lang="en-US" dirty="0"/>
          </a:p>
        </p:txBody>
      </p:sp>
      <p:sp>
        <p:nvSpPr>
          <p:cNvPr id="12" name="TextBox 11"/>
          <p:cNvSpPr txBox="1"/>
          <p:nvPr/>
        </p:nvSpPr>
        <p:spPr>
          <a:xfrm>
            <a:off x="854439" y="2151089"/>
            <a:ext cx="10695482" cy="1200329"/>
          </a:xfrm>
          <a:prstGeom prst="rect">
            <a:avLst/>
          </a:prstGeom>
          <a:noFill/>
        </p:spPr>
        <p:txBody>
          <a:bodyPr wrap="square" rtlCol="0">
            <a:spAutoFit/>
          </a:bodyPr>
          <a:lstStyle/>
          <a:p>
            <a:r>
              <a:rPr lang="en-US" b="1" u="sng" dirty="0" smtClean="0"/>
              <a:t>Geolocation Data</a:t>
            </a:r>
            <a:r>
              <a:rPr lang="en-US" dirty="0" smtClean="0"/>
              <a:t>:</a:t>
            </a:r>
          </a:p>
          <a:p>
            <a:pPr marL="285750" indent="-285750">
              <a:buFont typeface="Arial" panose="020B0604020202020204" pitchFamily="34" charset="0"/>
              <a:buChar char="•"/>
            </a:pPr>
            <a:r>
              <a:rPr lang="en-US" dirty="0"/>
              <a:t>Neighborhood names and latitude/longitude pairs for Detroit were scraped from </a:t>
            </a:r>
            <a:r>
              <a:rPr lang="en-US" u="sng" dirty="0">
                <a:hlinkClick r:id="rId4"/>
              </a:rPr>
              <a:t>https://en.wikipedia.org/wiki/List_of_neighborhoods_in_Detroit</a:t>
            </a:r>
            <a:r>
              <a:rPr lang="en-US" dirty="0"/>
              <a:t>, and the corresponding information for New York </a:t>
            </a:r>
            <a:r>
              <a:rPr lang="en-US" dirty="0" smtClean="0"/>
              <a:t>was </a:t>
            </a:r>
            <a:r>
              <a:rPr lang="en-US" dirty="0"/>
              <a:t>obtained from </a:t>
            </a:r>
            <a:r>
              <a:rPr lang="en-US" u="sng" dirty="0">
                <a:hlinkClick r:id="rId5"/>
              </a:rPr>
              <a:t>https://geo.nyu.edu/catalog/nyu_2451_34572</a:t>
            </a:r>
            <a:r>
              <a:rPr lang="en-US" dirty="0"/>
              <a:t>. </a:t>
            </a:r>
            <a:endParaRPr lang="en-US" dirty="0"/>
          </a:p>
        </p:txBody>
      </p:sp>
      <p:pic>
        <p:nvPicPr>
          <p:cNvPr id="22" name="Picture 21"/>
          <p:cNvPicPr/>
          <p:nvPr/>
        </p:nvPicPr>
        <p:blipFill>
          <a:blip r:embed="rId6"/>
          <a:stretch>
            <a:fillRect/>
          </a:stretch>
        </p:blipFill>
        <p:spPr>
          <a:xfrm>
            <a:off x="2053477" y="3793687"/>
            <a:ext cx="3399342" cy="1282972"/>
          </a:xfrm>
          <a:prstGeom prst="rect">
            <a:avLst/>
          </a:prstGeom>
        </p:spPr>
      </p:pic>
      <p:pic>
        <p:nvPicPr>
          <p:cNvPr id="23" name="Picture 22"/>
          <p:cNvPicPr/>
          <p:nvPr/>
        </p:nvPicPr>
        <p:blipFill>
          <a:blip r:embed="rId7"/>
          <a:stretch>
            <a:fillRect/>
          </a:stretch>
        </p:blipFill>
        <p:spPr>
          <a:xfrm>
            <a:off x="6323080" y="3743826"/>
            <a:ext cx="3360565" cy="1332833"/>
          </a:xfrm>
          <a:prstGeom prst="rect">
            <a:avLst/>
          </a:prstGeom>
        </p:spPr>
      </p:pic>
      <p:sp>
        <p:nvSpPr>
          <p:cNvPr id="13" name="TextBox 12"/>
          <p:cNvSpPr txBox="1"/>
          <p:nvPr/>
        </p:nvSpPr>
        <p:spPr>
          <a:xfrm>
            <a:off x="2053477" y="3512909"/>
            <a:ext cx="2653259" cy="307777"/>
          </a:xfrm>
          <a:prstGeom prst="rect">
            <a:avLst/>
          </a:prstGeom>
          <a:noFill/>
        </p:spPr>
        <p:txBody>
          <a:bodyPr wrap="square" rtlCol="0">
            <a:spAutoFit/>
          </a:bodyPr>
          <a:lstStyle/>
          <a:p>
            <a:r>
              <a:rPr lang="en-US" sz="1400" b="1" dirty="0" smtClean="0"/>
              <a:t>Detroit data frame head</a:t>
            </a:r>
            <a:endParaRPr lang="en-US" sz="1400" b="1" dirty="0"/>
          </a:p>
        </p:txBody>
      </p:sp>
      <p:sp>
        <p:nvSpPr>
          <p:cNvPr id="24" name="TextBox 23"/>
          <p:cNvSpPr txBox="1"/>
          <p:nvPr/>
        </p:nvSpPr>
        <p:spPr>
          <a:xfrm>
            <a:off x="6323080" y="3506589"/>
            <a:ext cx="2653259" cy="307777"/>
          </a:xfrm>
          <a:prstGeom prst="rect">
            <a:avLst/>
          </a:prstGeom>
          <a:noFill/>
        </p:spPr>
        <p:txBody>
          <a:bodyPr wrap="square" rtlCol="0">
            <a:spAutoFit/>
          </a:bodyPr>
          <a:lstStyle/>
          <a:p>
            <a:r>
              <a:rPr lang="en-US" sz="1400" b="1" dirty="0" smtClean="0"/>
              <a:t>New York data frame head</a:t>
            </a:r>
            <a:endParaRPr lang="en-US" sz="1400" b="1" dirty="0"/>
          </a:p>
        </p:txBody>
      </p:sp>
    </p:spTree>
    <p:extLst>
      <p:ext uri="{BB962C8B-B14F-4D97-AF65-F5344CB8AC3E}">
        <p14:creationId xmlns:p14="http://schemas.microsoft.com/office/powerpoint/2010/main" val="455324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4</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646331"/>
          </a:xfrm>
          <a:prstGeom prst="rect">
            <a:avLst/>
          </a:prstGeom>
          <a:noFill/>
        </p:spPr>
        <p:txBody>
          <a:bodyPr wrap="square" rtlCol="0">
            <a:spAutoFit/>
          </a:bodyPr>
          <a:lstStyle/>
          <a:p>
            <a:r>
              <a:rPr lang="en-US" b="1" u="sng" dirty="0" smtClean="0"/>
              <a:t>Neighborhoods Analyzed</a:t>
            </a:r>
            <a:r>
              <a:rPr lang="en-US" dirty="0" smtClean="0"/>
              <a:t>:</a:t>
            </a:r>
          </a:p>
          <a:p>
            <a:pPr marL="285750" indent="-285750">
              <a:buFont typeface="Arial" panose="020B0604020202020204" pitchFamily="34" charset="0"/>
              <a:buChar char="•"/>
            </a:pPr>
            <a:r>
              <a:rPr lang="en-US" dirty="0"/>
              <a:t>In total, this project analyzed 49 neighborhoods in Detroit and 306 neighborhoods in New York City.</a:t>
            </a:r>
            <a:endParaRPr lang="en-US" dirty="0" smtClean="0"/>
          </a:p>
        </p:txBody>
      </p:sp>
      <p:sp>
        <p:nvSpPr>
          <p:cNvPr id="13" name="TextBox 12"/>
          <p:cNvSpPr txBox="1"/>
          <p:nvPr/>
        </p:nvSpPr>
        <p:spPr>
          <a:xfrm>
            <a:off x="1207907" y="1528438"/>
            <a:ext cx="2653259" cy="307777"/>
          </a:xfrm>
          <a:prstGeom prst="rect">
            <a:avLst/>
          </a:prstGeom>
          <a:noFill/>
        </p:spPr>
        <p:txBody>
          <a:bodyPr wrap="square" rtlCol="0">
            <a:spAutoFit/>
          </a:bodyPr>
          <a:lstStyle/>
          <a:p>
            <a:r>
              <a:rPr lang="en-US" sz="1400" b="1" dirty="0" smtClean="0"/>
              <a:t>Detroit Neighborhood Map</a:t>
            </a:r>
            <a:endParaRPr lang="en-US" sz="1400" b="1" dirty="0"/>
          </a:p>
        </p:txBody>
      </p:sp>
      <p:sp>
        <p:nvSpPr>
          <p:cNvPr id="24" name="TextBox 23"/>
          <p:cNvSpPr txBox="1"/>
          <p:nvPr/>
        </p:nvSpPr>
        <p:spPr>
          <a:xfrm>
            <a:off x="6041037" y="1544818"/>
            <a:ext cx="2653259" cy="307777"/>
          </a:xfrm>
          <a:prstGeom prst="rect">
            <a:avLst/>
          </a:prstGeom>
          <a:noFill/>
        </p:spPr>
        <p:txBody>
          <a:bodyPr wrap="square" rtlCol="0">
            <a:spAutoFit/>
          </a:bodyPr>
          <a:lstStyle/>
          <a:p>
            <a:r>
              <a:rPr lang="en-US" sz="1400" b="1" dirty="0" smtClean="0"/>
              <a:t>New York Neighborhood Map</a:t>
            </a:r>
            <a:endParaRPr lang="en-US" sz="1400" b="1" dirty="0"/>
          </a:p>
        </p:txBody>
      </p:sp>
      <p:pic>
        <p:nvPicPr>
          <p:cNvPr id="25" name="Picture 24"/>
          <p:cNvPicPr/>
          <p:nvPr/>
        </p:nvPicPr>
        <p:blipFill>
          <a:blip r:embed="rId4"/>
          <a:stretch>
            <a:fillRect/>
          </a:stretch>
        </p:blipFill>
        <p:spPr>
          <a:xfrm>
            <a:off x="1225395" y="1940044"/>
            <a:ext cx="4403411" cy="2913679"/>
          </a:xfrm>
          <a:prstGeom prst="rect">
            <a:avLst/>
          </a:prstGeom>
        </p:spPr>
      </p:pic>
      <p:pic>
        <p:nvPicPr>
          <p:cNvPr id="26" name="Picture 25"/>
          <p:cNvPicPr/>
          <p:nvPr/>
        </p:nvPicPr>
        <p:blipFill>
          <a:blip r:embed="rId5"/>
          <a:stretch>
            <a:fillRect/>
          </a:stretch>
        </p:blipFill>
        <p:spPr>
          <a:xfrm>
            <a:off x="6128480" y="1940044"/>
            <a:ext cx="4402110" cy="2913679"/>
          </a:xfrm>
          <a:prstGeom prst="rect">
            <a:avLst/>
          </a:prstGeom>
        </p:spPr>
      </p:pic>
    </p:spTree>
    <p:extLst>
      <p:ext uri="{BB962C8B-B14F-4D97-AF65-F5344CB8AC3E}">
        <p14:creationId xmlns:p14="http://schemas.microsoft.com/office/powerpoint/2010/main" val="1709098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5</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1754326"/>
          </a:xfrm>
          <a:prstGeom prst="rect">
            <a:avLst/>
          </a:prstGeom>
          <a:noFill/>
        </p:spPr>
        <p:txBody>
          <a:bodyPr wrap="square" rtlCol="0">
            <a:spAutoFit/>
          </a:bodyPr>
          <a:lstStyle/>
          <a:p>
            <a:r>
              <a:rPr lang="en-US" b="1" u="sng" dirty="0" smtClean="0"/>
              <a:t>Foursquare API Data</a:t>
            </a:r>
            <a:r>
              <a:rPr lang="en-US" dirty="0" smtClean="0"/>
              <a:t>:</a:t>
            </a:r>
          </a:p>
          <a:p>
            <a:pPr marL="285750" indent="-285750">
              <a:buFont typeface="Arial" panose="020B0604020202020204" pitchFamily="34" charset="0"/>
              <a:buChar char="•"/>
            </a:pPr>
            <a:r>
              <a:rPr lang="en-US" dirty="0" smtClean="0"/>
              <a:t>Using </a:t>
            </a:r>
            <a:r>
              <a:rPr lang="en-US" dirty="0"/>
              <a:t>the geolocation data for the neighborhoods, the Foursquare API was queried to provide information on venues within 500 meters of latitude and longitude coordinates of the neighborhoods, with a limit of 100 venues per neighborhood.  </a:t>
            </a:r>
            <a:r>
              <a:rPr lang="en-US" dirty="0" smtClean="0"/>
              <a:t>(</a:t>
            </a:r>
            <a:r>
              <a:rPr lang="en-US" dirty="0"/>
              <a:t>Available at </a:t>
            </a:r>
            <a:r>
              <a:rPr lang="en-US" u="sng" dirty="0">
                <a:hlinkClick r:id="rId4"/>
              </a:rPr>
              <a:t>https://foursquare.com</a:t>
            </a:r>
            <a:r>
              <a:rPr lang="en-US" u="sng" dirty="0" smtClean="0">
                <a:hlinkClick r:id="rId4"/>
              </a:rPr>
              <a:t>/</a:t>
            </a:r>
            <a:r>
              <a:rPr lang="en-US" dirty="0" smtClean="0"/>
              <a:t>)</a:t>
            </a:r>
          </a:p>
          <a:p>
            <a:pPr marL="285750" indent="-285750">
              <a:buFont typeface="Arial" panose="020B0604020202020204" pitchFamily="34" charset="0"/>
              <a:buChar char="•"/>
            </a:pPr>
            <a:r>
              <a:rPr lang="en-US" dirty="0" smtClean="0"/>
              <a:t>The </a:t>
            </a:r>
            <a:r>
              <a:rPr lang="en-US" dirty="0"/>
              <a:t>data that used for clustering analysis was the category of each venue.  </a:t>
            </a:r>
            <a:endParaRPr lang="en-US" dirty="0" smtClean="0"/>
          </a:p>
          <a:p>
            <a:pPr marL="285750" indent="-285750">
              <a:buFont typeface="Arial" panose="020B0604020202020204" pitchFamily="34" charset="0"/>
              <a:buChar char="•"/>
            </a:pPr>
            <a:r>
              <a:rPr lang="en-US" dirty="0" smtClean="0"/>
              <a:t>As </a:t>
            </a:r>
            <a:r>
              <a:rPr lang="en-US" dirty="0"/>
              <a:t>an example, the following are a few of the venues returned for the Marble Hill neighborhood in New York</a:t>
            </a:r>
            <a:r>
              <a:rPr lang="en-US" dirty="0" smtClean="0"/>
              <a:t>:</a:t>
            </a:r>
            <a:endParaRPr lang="en-US" dirty="0"/>
          </a:p>
        </p:txBody>
      </p:sp>
      <p:pic>
        <p:nvPicPr>
          <p:cNvPr id="23" name="Picture 22"/>
          <p:cNvPicPr/>
          <p:nvPr/>
        </p:nvPicPr>
        <p:blipFill>
          <a:blip r:embed="rId5"/>
          <a:stretch>
            <a:fillRect/>
          </a:stretch>
        </p:blipFill>
        <p:spPr>
          <a:xfrm>
            <a:off x="1186700" y="2598779"/>
            <a:ext cx="4472087" cy="2130617"/>
          </a:xfrm>
          <a:prstGeom prst="rect">
            <a:avLst/>
          </a:prstGeom>
        </p:spPr>
      </p:pic>
    </p:spTree>
    <p:extLst>
      <p:ext uri="{BB962C8B-B14F-4D97-AF65-F5344CB8AC3E}">
        <p14:creationId xmlns:p14="http://schemas.microsoft.com/office/powerpoint/2010/main" val="1346726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6</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2585323"/>
          </a:xfrm>
          <a:prstGeom prst="rect">
            <a:avLst/>
          </a:prstGeom>
          <a:noFill/>
        </p:spPr>
        <p:txBody>
          <a:bodyPr wrap="square" rtlCol="0">
            <a:spAutoFit/>
          </a:bodyPr>
          <a:lstStyle/>
          <a:p>
            <a:r>
              <a:rPr lang="en-US" b="1" u="sng" dirty="0" smtClean="0"/>
              <a:t>Demographic Data</a:t>
            </a:r>
            <a:r>
              <a:rPr lang="en-US" dirty="0" smtClean="0"/>
              <a:t>:</a:t>
            </a:r>
          </a:p>
          <a:p>
            <a:pPr marL="285750" indent="-285750">
              <a:buFont typeface="Arial" panose="020B0604020202020204" pitchFamily="34" charset="0"/>
              <a:buChar char="•"/>
            </a:pPr>
            <a:r>
              <a:rPr lang="en-US" dirty="0" smtClean="0"/>
              <a:t>Demographic data </a:t>
            </a:r>
            <a:r>
              <a:rPr lang="en-US" dirty="0"/>
              <a:t>on the selected cluster neighborhoods was obtained via zip codes.  </a:t>
            </a:r>
            <a:endParaRPr lang="en-US" dirty="0" smtClean="0"/>
          </a:p>
          <a:p>
            <a:pPr marL="285750" indent="-285750">
              <a:buFont typeface="Arial" panose="020B0604020202020204" pitchFamily="34" charset="0"/>
              <a:buChar char="•"/>
            </a:pPr>
            <a:r>
              <a:rPr lang="en-US" dirty="0" smtClean="0"/>
              <a:t>First</a:t>
            </a:r>
            <a:r>
              <a:rPr lang="en-US" dirty="0"/>
              <a:t>, </a:t>
            </a:r>
            <a:r>
              <a:rPr lang="en-US" dirty="0" err="1"/>
              <a:t>openstreetmap.org’s</a:t>
            </a:r>
            <a:r>
              <a:rPr lang="en-US" dirty="0"/>
              <a:t> </a:t>
            </a:r>
            <a:r>
              <a:rPr lang="en-US" dirty="0" err="1"/>
              <a:t>Nominatim</a:t>
            </a:r>
            <a:r>
              <a:rPr lang="en-US" dirty="0"/>
              <a:t> API was used to convert latitude and longitude data into zip code data.  Once each of the selected neighborhoods had a zip code associated with it, the zip code information was used to obtain census-type data from CDX Technologies at </a:t>
            </a:r>
            <a:r>
              <a:rPr lang="en-US" i="1" u="sng" dirty="0">
                <a:hlinkClick r:id="rId4"/>
              </a:rPr>
              <a:t>https://www.cdxtech.com/tools/demographicdata/</a:t>
            </a:r>
            <a:r>
              <a:rPr lang="en-US" i="1" dirty="0"/>
              <a:t>.  </a:t>
            </a:r>
            <a:endParaRPr lang="en-US" i="1" dirty="0" smtClean="0"/>
          </a:p>
          <a:p>
            <a:pPr marL="285750" indent="-285750">
              <a:buFont typeface="Arial" panose="020B0604020202020204" pitchFamily="34" charset="0"/>
              <a:buChar char="•"/>
            </a:pPr>
            <a:r>
              <a:rPr lang="en-US" dirty="0" smtClean="0"/>
              <a:t>The </a:t>
            </a:r>
            <a:r>
              <a:rPr lang="en-US" dirty="0"/>
              <a:t>returned data file includes dozens of demographic data fields for each zip code, but only the following attributes were analyzed: ‘Median Age’, ‘Median Age Female’, ‘Median Age Male’, ‘Persons Per Households’, ‘Household Median Income’ and ‘Median House Value’.  </a:t>
            </a:r>
            <a:endParaRPr lang="en-US" dirty="0" smtClean="0"/>
          </a:p>
          <a:p>
            <a:pPr marL="285750" indent="-285750">
              <a:buFont typeface="Arial" panose="020B0604020202020204" pitchFamily="34" charset="0"/>
              <a:buChar char="•"/>
            </a:pPr>
            <a:r>
              <a:rPr lang="en-US" dirty="0" smtClean="0"/>
              <a:t>The </a:t>
            </a:r>
            <a:r>
              <a:rPr lang="en-US" dirty="0"/>
              <a:t>following is an example of what the demographic data looks like:</a:t>
            </a:r>
          </a:p>
        </p:txBody>
      </p:sp>
      <p:pic>
        <p:nvPicPr>
          <p:cNvPr id="22" name="Picture 21"/>
          <p:cNvPicPr/>
          <p:nvPr/>
        </p:nvPicPr>
        <p:blipFill>
          <a:blip r:embed="rId5"/>
          <a:stretch>
            <a:fillRect/>
          </a:stretch>
        </p:blipFill>
        <p:spPr>
          <a:xfrm>
            <a:off x="1250429" y="3302095"/>
            <a:ext cx="7114082" cy="1966948"/>
          </a:xfrm>
          <a:prstGeom prst="rect">
            <a:avLst/>
          </a:prstGeom>
        </p:spPr>
      </p:pic>
    </p:spTree>
    <p:extLst>
      <p:ext uri="{BB962C8B-B14F-4D97-AF65-F5344CB8AC3E}">
        <p14:creationId xmlns:p14="http://schemas.microsoft.com/office/powerpoint/2010/main" val="151882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7</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4524315"/>
          </a:xfrm>
          <a:prstGeom prst="rect">
            <a:avLst/>
          </a:prstGeom>
          <a:noFill/>
        </p:spPr>
        <p:txBody>
          <a:bodyPr wrap="square" rtlCol="0">
            <a:spAutoFit/>
          </a:bodyPr>
          <a:lstStyle/>
          <a:p>
            <a:r>
              <a:rPr lang="en-US" b="1" u="sng" dirty="0" smtClean="0"/>
              <a:t>Methodology Overview</a:t>
            </a:r>
            <a:r>
              <a:rPr lang="en-US" dirty="0" smtClean="0"/>
              <a:t>:</a:t>
            </a:r>
          </a:p>
          <a:p>
            <a:pPr marL="285750" indent="-285750">
              <a:buFont typeface="Arial" panose="020B0604020202020204" pitchFamily="34" charset="0"/>
              <a:buChar char="•"/>
            </a:pPr>
            <a:r>
              <a:rPr lang="en-US" dirty="0"/>
              <a:t>This project and its analysis </a:t>
            </a:r>
            <a:r>
              <a:rPr lang="en-US" dirty="0" smtClean="0"/>
              <a:t>entailed: </a:t>
            </a:r>
          </a:p>
          <a:p>
            <a:pPr marL="800100" lvl="1" indent="-342900">
              <a:buFont typeface="+mj-lt"/>
              <a:buAutoNum type="arabicPeriod"/>
            </a:pPr>
            <a:r>
              <a:rPr lang="en-US" dirty="0" smtClean="0"/>
              <a:t>collecting </a:t>
            </a:r>
            <a:r>
              <a:rPr lang="en-US" dirty="0"/>
              <a:t>latitude and longitude data on neighborhoods in both Detroit and New York City, </a:t>
            </a:r>
            <a:endParaRPr lang="en-US" dirty="0" smtClean="0"/>
          </a:p>
          <a:p>
            <a:pPr marL="800100" lvl="1" indent="-342900">
              <a:buFont typeface="+mj-lt"/>
              <a:buAutoNum type="arabicPeriod"/>
            </a:pPr>
            <a:r>
              <a:rPr lang="en-US" dirty="0" smtClean="0"/>
              <a:t>using </a:t>
            </a:r>
            <a:r>
              <a:rPr lang="en-US" dirty="0"/>
              <a:t>that geographical data to collect information through the Foursquare API on business types in those </a:t>
            </a:r>
            <a:r>
              <a:rPr lang="en-US" dirty="0" smtClean="0"/>
              <a:t>neighborhoods, </a:t>
            </a:r>
            <a:r>
              <a:rPr lang="en-US" dirty="0"/>
              <a:t>and </a:t>
            </a:r>
            <a:endParaRPr lang="en-US" dirty="0" smtClean="0"/>
          </a:p>
          <a:p>
            <a:pPr marL="800100" lvl="1" indent="-342900">
              <a:buFont typeface="+mj-lt"/>
              <a:buAutoNum type="arabicPeriod"/>
            </a:pPr>
            <a:r>
              <a:rPr lang="en-US" dirty="0" smtClean="0"/>
              <a:t>using </a:t>
            </a:r>
            <a:r>
              <a:rPr lang="en-US" dirty="0"/>
              <a:t>a K-means clustering algorithm to cluster the neighborhoods based on their respective business types.  </a:t>
            </a:r>
            <a:endParaRPr lang="en-US" dirty="0" smtClean="0"/>
          </a:p>
          <a:p>
            <a:pPr marL="285750" indent="-285750">
              <a:buFont typeface="Arial" panose="020B0604020202020204" pitchFamily="34" charset="0"/>
              <a:buChar char="•"/>
            </a:pPr>
            <a:r>
              <a:rPr lang="en-US" dirty="0" smtClean="0"/>
              <a:t>K-means </a:t>
            </a:r>
            <a:r>
              <a:rPr lang="en-US" dirty="0"/>
              <a:t>clustering is an algorithm that takes a set of data points and a specified number of clusters and partitions those data points into that number of clusters.  The algorithm attempts to minimize the squared “distance” from the cluster data points to the center of the cluster. </a:t>
            </a:r>
            <a:endParaRPr lang="en-US" dirty="0" smtClean="0"/>
          </a:p>
          <a:p>
            <a:pPr marL="285750" indent="-285750">
              <a:buFont typeface="Arial" panose="020B0604020202020204" pitchFamily="34" charset="0"/>
              <a:buChar char="•"/>
            </a:pPr>
            <a:r>
              <a:rPr lang="en-US" dirty="0" smtClean="0"/>
              <a:t>In </a:t>
            </a:r>
            <a:r>
              <a:rPr lang="en-US" dirty="0"/>
              <a:t>this case, the “distance” is along the Foursquare “Venue Category” space, which has 436 dimensions.  The algorithm doesn’t guarantee an optimal solution, but it should yield clusters where the neighborhoods have a substantially similar “Venue Category” nature.</a:t>
            </a:r>
            <a:r>
              <a:rPr lang="en-US" dirty="0"/>
              <a:t> </a:t>
            </a:r>
            <a:endParaRPr lang="en-US" dirty="0" smtClean="0"/>
          </a:p>
          <a:p>
            <a:pPr marL="285750" indent="-285750">
              <a:buFont typeface="Arial" panose="020B0604020202020204" pitchFamily="34" charset="0"/>
              <a:buChar char="•"/>
            </a:pPr>
            <a:r>
              <a:rPr lang="en-US" dirty="0"/>
              <a:t>(</a:t>
            </a:r>
            <a:r>
              <a:rPr lang="en-US" dirty="0" smtClean="0"/>
              <a:t>K-means </a:t>
            </a:r>
            <a:r>
              <a:rPr lang="en-US" dirty="0"/>
              <a:t>algorithm description from </a:t>
            </a:r>
            <a:r>
              <a:rPr lang="en-US" u="sng" dirty="0">
                <a:hlinkClick r:id="rId4"/>
              </a:rPr>
              <a:t>https://</a:t>
            </a:r>
            <a:r>
              <a:rPr lang="en-US" u="sng" dirty="0" smtClean="0">
                <a:hlinkClick r:id="rId4"/>
              </a:rPr>
              <a:t>en.wikipedia.org/wiki/K-means_clustering</a:t>
            </a:r>
            <a:r>
              <a:rPr lang="en-US" u="sng" dirty="0" smtClean="0"/>
              <a:t>)</a:t>
            </a:r>
          </a:p>
          <a:p>
            <a:pPr marL="285750" indent="-285750">
              <a:buFont typeface="Arial" panose="020B0604020202020204" pitchFamily="34" charset="0"/>
              <a:buChar char="•"/>
            </a:pPr>
            <a:r>
              <a:rPr lang="en-US" dirty="0"/>
              <a:t>After clusters containing both Detroit and New York neighborhoods were identified, additional demographic information was obtained on those neighborhoods using zip code data.  </a:t>
            </a:r>
          </a:p>
        </p:txBody>
      </p:sp>
    </p:spTree>
    <p:extLst>
      <p:ext uri="{BB962C8B-B14F-4D97-AF65-F5344CB8AC3E}">
        <p14:creationId xmlns:p14="http://schemas.microsoft.com/office/powerpoint/2010/main" val="1265258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8</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1477328"/>
          </a:xfrm>
          <a:prstGeom prst="rect">
            <a:avLst/>
          </a:prstGeom>
          <a:noFill/>
        </p:spPr>
        <p:txBody>
          <a:bodyPr wrap="square" rtlCol="0">
            <a:spAutoFit/>
          </a:bodyPr>
          <a:lstStyle/>
          <a:p>
            <a:r>
              <a:rPr lang="en-US" b="1" u="sng" dirty="0"/>
              <a:t>Step 1 – Get Foursquare API Venue Information for each Neighborhood</a:t>
            </a:r>
            <a:r>
              <a:rPr lang="en-US" dirty="0" smtClean="0"/>
              <a:t>:</a:t>
            </a:r>
          </a:p>
          <a:p>
            <a:pPr marL="285750" indent="-285750">
              <a:buFont typeface="Arial" panose="020B0604020202020204" pitchFamily="34" charset="0"/>
              <a:buChar char="•"/>
            </a:pPr>
            <a:r>
              <a:rPr lang="en-US" dirty="0" smtClean="0"/>
              <a:t>The </a:t>
            </a:r>
            <a:r>
              <a:rPr lang="en-US" dirty="0"/>
              <a:t>Foursquare API returned venues within 500 meters of the listed coordinates, up to a limit of 100 venues per neighborhood.  </a:t>
            </a:r>
            <a:endParaRPr lang="en-US" dirty="0" smtClean="0"/>
          </a:p>
          <a:p>
            <a:pPr marL="285750" indent="-285750">
              <a:buFont typeface="Arial" panose="020B0604020202020204" pitchFamily="34" charset="0"/>
              <a:buChar char="•"/>
            </a:pPr>
            <a:r>
              <a:rPr lang="en-US" dirty="0" smtClean="0"/>
              <a:t>In </a:t>
            </a:r>
            <a:r>
              <a:rPr lang="en-US" dirty="0"/>
              <a:t>total, 11,841 venues were returned. </a:t>
            </a:r>
            <a:endParaRPr lang="en-US" dirty="0" smtClean="0"/>
          </a:p>
          <a:p>
            <a:pPr marL="285750" indent="-285750">
              <a:buFont typeface="Arial" panose="020B0604020202020204" pitchFamily="34" charset="0"/>
              <a:buChar char="•"/>
            </a:pPr>
            <a:r>
              <a:rPr lang="en-US" dirty="0" smtClean="0"/>
              <a:t>Below is a snapshot of the data:</a:t>
            </a:r>
            <a:endParaRPr lang="en-US" dirty="0"/>
          </a:p>
        </p:txBody>
      </p:sp>
      <p:pic>
        <p:nvPicPr>
          <p:cNvPr id="22" name="Picture 21"/>
          <p:cNvPicPr/>
          <p:nvPr/>
        </p:nvPicPr>
        <p:blipFill>
          <a:blip r:embed="rId4"/>
          <a:stretch>
            <a:fillRect/>
          </a:stretch>
        </p:blipFill>
        <p:spPr>
          <a:xfrm>
            <a:off x="986854" y="2405830"/>
            <a:ext cx="7695129" cy="2736701"/>
          </a:xfrm>
          <a:prstGeom prst="rect">
            <a:avLst/>
          </a:prstGeom>
        </p:spPr>
      </p:pic>
    </p:spTree>
    <p:extLst>
      <p:ext uri="{BB962C8B-B14F-4D97-AF65-F5344CB8AC3E}">
        <p14:creationId xmlns:p14="http://schemas.microsoft.com/office/powerpoint/2010/main" val="15191963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5214080" y="6200924"/>
            <a:ext cx="914400" cy="382249"/>
          </a:xfrm>
          <a:prstGeom prst="chevron">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hevron 2"/>
          <p:cNvSpPr/>
          <p:nvPr/>
        </p:nvSpPr>
        <p:spPr>
          <a:xfrm>
            <a:off x="4387123"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hevron 3"/>
          <p:cNvSpPr/>
          <p:nvPr/>
        </p:nvSpPr>
        <p:spPr>
          <a:xfrm>
            <a:off x="3560166" y="620092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hevron 4"/>
          <p:cNvSpPr/>
          <p:nvPr/>
        </p:nvSpPr>
        <p:spPr>
          <a:xfrm>
            <a:off x="6041037" y="619592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hevron 5"/>
          <p:cNvSpPr/>
          <p:nvPr/>
        </p:nvSpPr>
        <p:spPr>
          <a:xfrm>
            <a:off x="6867994" y="6190934"/>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hevron 6"/>
          <p:cNvSpPr/>
          <p:nvPr/>
        </p:nvSpPr>
        <p:spPr>
          <a:xfrm>
            <a:off x="7694951" y="6185939"/>
            <a:ext cx="914400" cy="382249"/>
          </a:xfrm>
          <a:prstGeom prst="chevron">
            <a:avLst/>
          </a:prstGeom>
          <a:no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stretch>
            <a:fillRect/>
          </a:stretch>
        </p:blipFill>
        <p:spPr>
          <a:xfrm>
            <a:off x="226850" y="5169103"/>
            <a:ext cx="1256823" cy="1409075"/>
          </a:xfrm>
          <a:prstGeom prst="rect">
            <a:avLst/>
          </a:prstGeom>
        </p:spPr>
      </p:pic>
      <p:sp>
        <p:nvSpPr>
          <p:cNvPr id="10" name="Slide Number Placeholder 9"/>
          <p:cNvSpPr>
            <a:spLocks noGrp="1"/>
          </p:cNvSpPr>
          <p:nvPr>
            <p:ph type="sldNum" sz="quarter" idx="12"/>
          </p:nvPr>
        </p:nvSpPr>
        <p:spPr>
          <a:xfrm>
            <a:off x="9031930" y="6213053"/>
            <a:ext cx="2743200" cy="365125"/>
          </a:xfrm>
        </p:spPr>
        <p:txBody>
          <a:bodyPr/>
          <a:lstStyle/>
          <a:p>
            <a:fld id="{04715F1C-550A-444D-BDE8-79E809B23998}" type="slidenum">
              <a:rPr lang="en-US" sz="2000" b="1" smtClean="0">
                <a:solidFill>
                  <a:srgbClr val="004445"/>
                </a:solidFill>
              </a:rPr>
              <a:t>9</a:t>
            </a:fld>
            <a:endParaRPr lang="en-US" sz="2000" b="1" dirty="0">
              <a:solidFill>
                <a:srgbClr val="004445"/>
              </a:solidFill>
            </a:endParaRPr>
          </a:p>
        </p:txBody>
      </p:sp>
      <p:sp>
        <p:nvSpPr>
          <p:cNvPr id="14" name="Rectangle 13"/>
          <p:cNvSpPr/>
          <p:nvPr/>
        </p:nvSpPr>
        <p:spPr>
          <a:xfrm>
            <a:off x="0" y="6670622"/>
            <a:ext cx="12192000" cy="187377"/>
          </a:xfrm>
          <a:prstGeom prst="rect">
            <a:avLst/>
          </a:prstGeom>
          <a:solidFill>
            <a:srgbClr val="9FD5B3"/>
          </a:solidFill>
          <a:ln>
            <a:solidFill>
              <a:srgbClr val="0044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02572" y="6279331"/>
            <a:ext cx="771994" cy="215444"/>
          </a:xfrm>
          <a:prstGeom prst="rect">
            <a:avLst/>
          </a:prstGeom>
          <a:noFill/>
        </p:spPr>
        <p:txBody>
          <a:bodyPr wrap="square" rtlCol="0">
            <a:spAutoFit/>
          </a:bodyPr>
          <a:lstStyle/>
          <a:p>
            <a:r>
              <a:rPr lang="en-US" sz="800" dirty="0" smtClean="0">
                <a:solidFill>
                  <a:srgbClr val="004445"/>
                </a:solidFill>
              </a:rPr>
              <a:t>Introduction</a:t>
            </a:r>
            <a:endParaRPr lang="en-US" sz="800" dirty="0">
              <a:solidFill>
                <a:srgbClr val="004445"/>
              </a:solidFill>
            </a:endParaRPr>
          </a:p>
        </p:txBody>
      </p:sp>
      <p:sp>
        <p:nvSpPr>
          <p:cNvPr id="17" name="TextBox 16"/>
          <p:cNvSpPr txBox="1"/>
          <p:nvPr/>
        </p:nvSpPr>
        <p:spPr>
          <a:xfrm>
            <a:off x="4644275" y="6271250"/>
            <a:ext cx="771994" cy="215444"/>
          </a:xfrm>
          <a:prstGeom prst="rect">
            <a:avLst/>
          </a:prstGeom>
          <a:noFill/>
        </p:spPr>
        <p:txBody>
          <a:bodyPr wrap="square" rtlCol="0">
            <a:spAutoFit/>
          </a:bodyPr>
          <a:lstStyle/>
          <a:p>
            <a:r>
              <a:rPr lang="en-US" sz="800" dirty="0" smtClean="0">
                <a:solidFill>
                  <a:srgbClr val="004445"/>
                </a:solidFill>
              </a:rPr>
              <a:t>Data</a:t>
            </a:r>
            <a:endParaRPr lang="en-US" sz="800" dirty="0">
              <a:solidFill>
                <a:srgbClr val="004445"/>
              </a:solidFill>
            </a:endParaRPr>
          </a:p>
        </p:txBody>
      </p:sp>
      <p:sp>
        <p:nvSpPr>
          <p:cNvPr id="18" name="TextBox 17"/>
          <p:cNvSpPr txBox="1"/>
          <p:nvPr/>
        </p:nvSpPr>
        <p:spPr>
          <a:xfrm>
            <a:off x="7909990" y="6247520"/>
            <a:ext cx="771994" cy="215444"/>
          </a:xfrm>
          <a:prstGeom prst="rect">
            <a:avLst/>
          </a:prstGeom>
          <a:noFill/>
        </p:spPr>
        <p:txBody>
          <a:bodyPr wrap="square" rtlCol="0">
            <a:spAutoFit/>
          </a:bodyPr>
          <a:lstStyle/>
          <a:p>
            <a:r>
              <a:rPr lang="en-US" sz="800" dirty="0" smtClean="0">
                <a:solidFill>
                  <a:srgbClr val="004445"/>
                </a:solidFill>
              </a:rPr>
              <a:t>Conclusion</a:t>
            </a:r>
            <a:endParaRPr lang="en-US" sz="800" dirty="0">
              <a:solidFill>
                <a:srgbClr val="004445"/>
              </a:solidFill>
            </a:endParaRPr>
          </a:p>
        </p:txBody>
      </p:sp>
      <p:sp>
        <p:nvSpPr>
          <p:cNvPr id="19" name="TextBox 18"/>
          <p:cNvSpPr txBox="1"/>
          <p:nvPr/>
        </p:nvSpPr>
        <p:spPr>
          <a:xfrm>
            <a:off x="5363981" y="6269341"/>
            <a:ext cx="771994" cy="215444"/>
          </a:xfrm>
          <a:prstGeom prst="rect">
            <a:avLst/>
          </a:prstGeom>
          <a:noFill/>
        </p:spPr>
        <p:txBody>
          <a:bodyPr wrap="square" rtlCol="0">
            <a:spAutoFit/>
          </a:bodyPr>
          <a:lstStyle/>
          <a:p>
            <a:r>
              <a:rPr lang="en-US" sz="800" dirty="0" smtClean="0">
                <a:solidFill>
                  <a:srgbClr val="004445"/>
                </a:solidFill>
              </a:rPr>
              <a:t>Methodology</a:t>
            </a:r>
            <a:endParaRPr lang="en-US" sz="800" dirty="0">
              <a:solidFill>
                <a:srgbClr val="004445"/>
              </a:solidFill>
            </a:endParaRPr>
          </a:p>
        </p:txBody>
      </p:sp>
      <p:sp>
        <p:nvSpPr>
          <p:cNvPr id="20" name="TextBox 19"/>
          <p:cNvSpPr txBox="1"/>
          <p:nvPr/>
        </p:nvSpPr>
        <p:spPr>
          <a:xfrm>
            <a:off x="6112240" y="6213053"/>
            <a:ext cx="771994" cy="338554"/>
          </a:xfrm>
          <a:prstGeom prst="rect">
            <a:avLst/>
          </a:prstGeom>
          <a:noFill/>
        </p:spPr>
        <p:txBody>
          <a:bodyPr wrap="square" rtlCol="0">
            <a:spAutoFit/>
          </a:bodyPr>
          <a:lstStyle/>
          <a:p>
            <a:pPr algn="ctr"/>
            <a:r>
              <a:rPr lang="en-US" sz="800" dirty="0" smtClean="0">
                <a:solidFill>
                  <a:srgbClr val="004445"/>
                </a:solidFill>
              </a:rPr>
              <a:t>Results &amp; Analysis</a:t>
            </a:r>
            <a:endParaRPr lang="en-US" sz="800" dirty="0">
              <a:solidFill>
                <a:srgbClr val="004445"/>
              </a:solidFill>
            </a:endParaRPr>
          </a:p>
        </p:txBody>
      </p:sp>
      <p:sp>
        <p:nvSpPr>
          <p:cNvPr id="21" name="TextBox 20"/>
          <p:cNvSpPr txBox="1"/>
          <p:nvPr/>
        </p:nvSpPr>
        <p:spPr>
          <a:xfrm>
            <a:off x="7083033" y="6279331"/>
            <a:ext cx="771994" cy="215444"/>
          </a:xfrm>
          <a:prstGeom prst="rect">
            <a:avLst/>
          </a:prstGeom>
          <a:noFill/>
        </p:spPr>
        <p:txBody>
          <a:bodyPr wrap="square" rtlCol="0">
            <a:spAutoFit/>
          </a:bodyPr>
          <a:lstStyle/>
          <a:p>
            <a:r>
              <a:rPr lang="en-US" sz="800" dirty="0" smtClean="0">
                <a:solidFill>
                  <a:srgbClr val="004445"/>
                </a:solidFill>
              </a:rPr>
              <a:t>Discussion</a:t>
            </a:r>
            <a:endParaRPr lang="en-US" sz="800" dirty="0">
              <a:solidFill>
                <a:srgbClr val="004445"/>
              </a:solidFill>
            </a:endParaRPr>
          </a:p>
        </p:txBody>
      </p:sp>
      <p:sp>
        <p:nvSpPr>
          <p:cNvPr id="8" name="TextBox 7"/>
          <p:cNvSpPr txBox="1"/>
          <p:nvPr/>
        </p:nvSpPr>
        <p:spPr>
          <a:xfrm>
            <a:off x="1420143" y="5647356"/>
            <a:ext cx="1266669" cy="707886"/>
          </a:xfrm>
          <a:prstGeom prst="rect">
            <a:avLst/>
          </a:prstGeom>
          <a:noFill/>
        </p:spPr>
        <p:txBody>
          <a:bodyPr wrap="square" rtlCol="0">
            <a:spAutoFit/>
          </a:bodyPr>
          <a:lstStyle/>
          <a:p>
            <a:r>
              <a:rPr lang="en-US" sz="4000" dirty="0" smtClean="0">
                <a:solidFill>
                  <a:srgbClr val="23A696"/>
                </a:solidFill>
                <a:latin typeface="Broadway" panose="04040905080B02020502" pitchFamily="82" charset="0"/>
              </a:rPr>
              <a:t>N</a:t>
            </a:r>
            <a:r>
              <a:rPr lang="en-US" sz="4000" dirty="0" smtClean="0">
                <a:solidFill>
                  <a:srgbClr val="004445"/>
                </a:solidFill>
                <a:latin typeface="Broadway" panose="04040905080B02020502" pitchFamily="82" charset="0"/>
              </a:rPr>
              <a:t>Y</a:t>
            </a:r>
            <a:r>
              <a:rPr lang="en-US" sz="4000" dirty="0" smtClean="0">
                <a:solidFill>
                  <a:srgbClr val="9FD5B3"/>
                </a:solidFill>
                <a:latin typeface="Broadway" panose="04040905080B02020502" pitchFamily="82" charset="0"/>
              </a:rPr>
              <a:t>C</a:t>
            </a:r>
            <a:endParaRPr lang="en-US" sz="4000" dirty="0">
              <a:solidFill>
                <a:srgbClr val="9FD5B3"/>
              </a:solidFill>
              <a:latin typeface="Broadway" panose="04040905080B02020502" pitchFamily="82" charset="0"/>
            </a:endParaRPr>
          </a:p>
        </p:txBody>
      </p:sp>
      <p:sp>
        <p:nvSpPr>
          <p:cNvPr id="11" name="TextBox 10"/>
          <p:cNvSpPr txBox="1"/>
          <p:nvPr/>
        </p:nvSpPr>
        <p:spPr>
          <a:xfrm>
            <a:off x="861934" y="682052"/>
            <a:ext cx="10717968" cy="1754326"/>
          </a:xfrm>
          <a:prstGeom prst="rect">
            <a:avLst/>
          </a:prstGeom>
          <a:noFill/>
        </p:spPr>
        <p:txBody>
          <a:bodyPr wrap="square" rtlCol="0">
            <a:spAutoFit/>
          </a:bodyPr>
          <a:lstStyle/>
          <a:p>
            <a:r>
              <a:rPr lang="en-US" b="1" u="sng" dirty="0"/>
              <a:t>Step 2 – Create Dummy Variable Data Frame for All Unique Venue Types</a:t>
            </a:r>
            <a:r>
              <a:rPr lang="en-US" dirty="0" smtClean="0"/>
              <a:t>:</a:t>
            </a:r>
          </a:p>
          <a:p>
            <a:pPr marL="285750" indent="-285750">
              <a:buFont typeface="Arial" panose="020B0604020202020204" pitchFamily="34" charset="0"/>
              <a:buChar char="•"/>
            </a:pPr>
            <a:r>
              <a:rPr lang="en-US" dirty="0"/>
              <a:t>In the second step, each unique “Venue Category” value was turned into a column in a data frame that is essentially a matrix of dummy variables for each venue/neighborhood combination.  </a:t>
            </a:r>
            <a:endParaRPr lang="en-US" dirty="0" smtClean="0"/>
          </a:p>
          <a:p>
            <a:pPr marL="285750" indent="-285750">
              <a:buFont typeface="Arial" panose="020B0604020202020204" pitchFamily="34" charset="0"/>
              <a:buChar char="•"/>
            </a:pPr>
            <a:r>
              <a:rPr lang="en-US" dirty="0" smtClean="0"/>
              <a:t>Next</a:t>
            </a:r>
            <a:r>
              <a:rPr lang="en-US" dirty="0"/>
              <a:t>, the data frame is grouped by neighborhood, with each venue category having a value equal to the mean of all the dummy variables in that category for that neighborhood. </a:t>
            </a:r>
            <a:endParaRPr lang="en-US" dirty="0" smtClean="0"/>
          </a:p>
          <a:p>
            <a:pPr marL="285750" indent="-285750">
              <a:buFont typeface="Arial" panose="020B0604020202020204" pitchFamily="34" charset="0"/>
              <a:buChar char="•"/>
            </a:pPr>
            <a:r>
              <a:rPr lang="en-US" dirty="0" smtClean="0"/>
              <a:t>A </a:t>
            </a:r>
            <a:r>
              <a:rPr lang="en-US" dirty="0"/>
              <a:t>snapshot of the data frame looks like this:</a:t>
            </a:r>
          </a:p>
        </p:txBody>
      </p:sp>
      <p:pic>
        <p:nvPicPr>
          <p:cNvPr id="23" name="Picture 22"/>
          <p:cNvPicPr/>
          <p:nvPr/>
        </p:nvPicPr>
        <p:blipFill>
          <a:blip r:embed="rId4"/>
          <a:stretch>
            <a:fillRect/>
          </a:stretch>
        </p:blipFill>
        <p:spPr>
          <a:xfrm>
            <a:off x="1197963" y="2546169"/>
            <a:ext cx="7091597" cy="2517710"/>
          </a:xfrm>
          <a:prstGeom prst="rect">
            <a:avLst/>
          </a:prstGeom>
        </p:spPr>
      </p:pic>
    </p:spTree>
    <p:extLst>
      <p:ext uri="{BB962C8B-B14F-4D97-AF65-F5344CB8AC3E}">
        <p14:creationId xmlns:p14="http://schemas.microsoft.com/office/powerpoint/2010/main" val="19102526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2052</Words>
  <Application>Microsoft Office PowerPoint</Application>
  <PresentationFormat>Widescreen</PresentationFormat>
  <Paragraphs>290</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Broadway</vt:lpstr>
      <vt:lpstr>Calibri</vt:lpstr>
      <vt:lpstr>Calibri Light</vt:lpstr>
      <vt:lpstr>Stencil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Nikhil Hodarkar</dc:creator>
  <cp:lastModifiedBy>Nikhil Hodarkar</cp:lastModifiedBy>
  <cp:revision>33</cp:revision>
  <dcterms:created xsi:type="dcterms:W3CDTF">2020-07-29T22:44:02Z</dcterms:created>
  <dcterms:modified xsi:type="dcterms:W3CDTF">2020-07-30T15:33:39Z</dcterms:modified>
</cp:coreProperties>
</file>